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1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2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drawings/drawing1.xml" ContentType="application/vnd.openxmlformats-officedocument.drawingml.chartshapes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4.xml" ContentType="application/vnd.openxmlformats-officedocument.drawingml.chart+xml"/>
  <Override PartName="/ppt/drawings/drawing3.xml" ContentType="application/vnd.openxmlformats-officedocument.drawingml.chartshapes+xml"/>
  <Override PartName="/ppt/charts/chart25.xml" ContentType="application/vnd.openxmlformats-officedocument.drawingml.chart+xml"/>
  <Override PartName="/ppt/drawings/drawing4.xml" ContentType="application/vnd.openxmlformats-officedocument.drawingml.chartshapes+xml"/>
  <Override PartName="/ppt/charts/chart26.xml" ContentType="application/vnd.openxmlformats-officedocument.drawingml.chart+xml"/>
  <Override PartName="/ppt/drawings/drawing5.xml" ContentType="application/vnd.openxmlformats-officedocument.drawingml.chartshapes+xml"/>
  <Override PartName="/ppt/charts/chart27.xml" ContentType="application/vnd.openxmlformats-officedocument.drawingml.chart+xml"/>
  <Override PartName="/ppt/drawings/drawing6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drawings/drawing7.xml" ContentType="application/vnd.openxmlformats-officedocument.drawingml.chartshapes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drawings/drawing8.xml" ContentType="application/vnd.openxmlformats-officedocument.drawingml.chartshapes+xml"/>
  <Override PartName="/ppt/charts/chart33.xml" ContentType="application/vnd.openxmlformats-officedocument.drawingml.chart+xml"/>
  <Override PartName="/ppt/drawings/drawing9.xml" ContentType="application/vnd.openxmlformats-officedocument.drawingml.chartshapes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5556" r:id="rId2"/>
  </p:sldMasterIdLst>
  <p:notesMasterIdLst>
    <p:notesMasterId r:id="rId64"/>
  </p:notesMasterIdLst>
  <p:handoutMasterIdLst>
    <p:handoutMasterId r:id="rId65"/>
  </p:handoutMasterIdLst>
  <p:sldIdLst>
    <p:sldId id="491" r:id="rId3"/>
    <p:sldId id="492" r:id="rId4"/>
    <p:sldId id="493" r:id="rId5"/>
    <p:sldId id="494" r:id="rId6"/>
    <p:sldId id="449" r:id="rId7"/>
    <p:sldId id="344" r:id="rId8"/>
    <p:sldId id="495" r:id="rId9"/>
    <p:sldId id="496" r:id="rId10"/>
    <p:sldId id="497" r:id="rId11"/>
    <p:sldId id="498" r:id="rId12"/>
    <p:sldId id="499" r:id="rId13"/>
    <p:sldId id="390" r:id="rId14"/>
    <p:sldId id="395" r:id="rId15"/>
    <p:sldId id="396" r:id="rId16"/>
    <p:sldId id="397" r:id="rId17"/>
    <p:sldId id="398" r:id="rId18"/>
    <p:sldId id="489" r:id="rId19"/>
    <p:sldId id="399" r:id="rId20"/>
    <p:sldId id="400" r:id="rId21"/>
    <p:sldId id="401" r:id="rId22"/>
    <p:sldId id="402" r:id="rId23"/>
    <p:sldId id="403" r:id="rId24"/>
    <p:sldId id="404" r:id="rId25"/>
    <p:sldId id="490" r:id="rId26"/>
    <p:sldId id="405" r:id="rId27"/>
    <p:sldId id="453" r:id="rId28"/>
    <p:sldId id="500" r:id="rId29"/>
    <p:sldId id="501" r:id="rId30"/>
    <p:sldId id="502" r:id="rId31"/>
    <p:sldId id="503" r:id="rId32"/>
    <p:sldId id="406" r:id="rId33"/>
    <p:sldId id="376" r:id="rId34"/>
    <p:sldId id="484" r:id="rId35"/>
    <p:sldId id="379" r:id="rId36"/>
    <p:sldId id="471" r:id="rId37"/>
    <p:sldId id="374" r:id="rId38"/>
    <p:sldId id="372" r:id="rId39"/>
    <p:sldId id="473" r:id="rId40"/>
    <p:sldId id="412" r:id="rId41"/>
    <p:sldId id="475" r:id="rId42"/>
    <p:sldId id="476" r:id="rId43"/>
    <p:sldId id="348" r:id="rId44"/>
    <p:sldId id="480" r:id="rId45"/>
    <p:sldId id="370" r:id="rId46"/>
    <p:sldId id="485" r:id="rId47"/>
    <p:sldId id="386" r:id="rId48"/>
    <p:sldId id="483" r:id="rId49"/>
    <p:sldId id="389" r:id="rId50"/>
    <p:sldId id="486" r:id="rId51"/>
    <p:sldId id="452" r:id="rId52"/>
    <p:sldId id="451" r:id="rId53"/>
    <p:sldId id="421" r:id="rId54"/>
    <p:sldId id="422" r:id="rId55"/>
    <p:sldId id="504" r:id="rId56"/>
    <p:sldId id="423" r:id="rId57"/>
    <p:sldId id="505" r:id="rId58"/>
    <p:sldId id="487" r:id="rId59"/>
    <p:sldId id="466" r:id="rId60"/>
    <p:sldId id="506" r:id="rId61"/>
    <p:sldId id="507" r:id="rId62"/>
    <p:sldId id="508" r:id="rId63"/>
  </p:sldIdLst>
  <p:sldSz cx="9144000" cy="6858000" type="screen4x3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2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4E3E"/>
    <a:srgbClr val="FF66FF"/>
    <a:srgbClr val="A6ECCC"/>
    <a:srgbClr val="F79443"/>
    <a:srgbClr val="FF33CC"/>
    <a:srgbClr val="5B93C5"/>
    <a:srgbClr val="5CC49C"/>
    <a:srgbClr val="00FF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6" autoAdjust="0"/>
    <p:restoredTop sz="94707" autoAdjust="0"/>
  </p:normalViewPr>
  <p:slideViewPr>
    <p:cSldViewPr>
      <p:cViewPr varScale="1">
        <p:scale>
          <a:sx n="103" d="100"/>
          <a:sy n="103" d="100"/>
        </p:scale>
        <p:origin x="222" y="108"/>
      </p:cViewPr>
      <p:guideLst>
        <p:guide orient="horz" pos="2160"/>
        <p:guide pos="2880"/>
        <p:guide orient="horz" pos="22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93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6.8267118771866878E-2"/>
          <c:y val="7.0625678064472078E-2"/>
          <c:w val="0.86392837043607174"/>
          <c:h val="0.7890223732825527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5.0959160275452102E-2"/>
                  <c:y val="0.1444068690301877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2527123580075802E-3"/>
                  <c:y val="0.1034574649682495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650266090652951E-2"/>
                  <c:y val="0.1179101958136394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517656052788311E-2"/>
                  <c:y val="0.1540420229271141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6.1078709833697897E-2"/>
                  <c:y val="6.97344263290062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5296110086128863E-2"/>
                  <c:y val="0.1492244459786509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6.252435977059026E-2"/>
                  <c:y val="6.00992724320797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0459475358840018E-2"/>
                  <c:y val="6.73256378547747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B0F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2017 (факт)</c:v>
                </c:pt>
                <c:pt idx="1">
                  <c:v>2018 (факт)</c:v>
                </c:pt>
                <c:pt idx="2">
                  <c:v>2019 (факт)</c:v>
                </c:pt>
                <c:pt idx="3">
                  <c:v>2020 (факт)</c:v>
                </c:pt>
                <c:pt idx="4">
                  <c:v>2021 (план)</c:v>
                </c:pt>
                <c:pt idx="5">
                  <c:v>2022 (план)</c:v>
                </c:pt>
                <c:pt idx="6">
                  <c:v>2023 (план)</c:v>
                </c:pt>
                <c:pt idx="7">
                  <c:v>2024(план)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8"/>
                <c:pt idx="0">
                  <c:v>1203966.2</c:v>
                </c:pt>
                <c:pt idx="1">
                  <c:v>1447357.3</c:v>
                </c:pt>
                <c:pt idx="2">
                  <c:v>1604469.7</c:v>
                </c:pt>
                <c:pt idx="3">
                  <c:v>1816309.8</c:v>
                </c:pt>
                <c:pt idx="4">
                  <c:v>1697017.1</c:v>
                </c:pt>
                <c:pt idx="5">
                  <c:v>1808558.3</c:v>
                </c:pt>
                <c:pt idx="6">
                  <c:v>1671028.5</c:v>
                </c:pt>
                <c:pt idx="7" formatCode="General">
                  <c:v>1665493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ln w="28575" cap="rnd">
              <a:solidFill>
                <a:srgbClr val="C68B5A"/>
              </a:solidFill>
              <a:round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5.9633059896805639E-2"/>
                  <c:y val="-0.1759619980426222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2643909328835965E-2"/>
                  <c:y val="-0.1542829017745374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6543890387406897E-2"/>
                  <c:y val="-0.1277862285579892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6.1078709833697897E-2"/>
                  <c:y val="-0.1326038055064525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4.6622210464775424E-2"/>
                  <c:y val="-9.6471978392977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6F4827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6F4827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2017 (факт)</c:v>
                </c:pt>
                <c:pt idx="1">
                  <c:v>2018 (факт)</c:v>
                </c:pt>
                <c:pt idx="2">
                  <c:v>2019 (факт)</c:v>
                </c:pt>
                <c:pt idx="3">
                  <c:v>2020 (факт)</c:v>
                </c:pt>
                <c:pt idx="4">
                  <c:v>2021 (план)</c:v>
                </c:pt>
                <c:pt idx="5">
                  <c:v>2022 (план)</c:v>
                </c:pt>
                <c:pt idx="6">
                  <c:v>2023 (план)</c:v>
                </c:pt>
                <c:pt idx="7">
                  <c:v>2024(план)</c:v>
                </c:pt>
              </c:strCache>
            </c:strRef>
          </c:cat>
          <c:val>
            <c:numRef>
              <c:f>Лист1!$C$2:$C$9</c:f>
              <c:numCache>
                <c:formatCode>0.0</c:formatCode>
                <c:ptCount val="8"/>
                <c:pt idx="0">
                  <c:v>1183084</c:v>
                </c:pt>
                <c:pt idx="1">
                  <c:v>1461535.6</c:v>
                </c:pt>
                <c:pt idx="2">
                  <c:v>1633545.6</c:v>
                </c:pt>
                <c:pt idx="3">
                  <c:v>1804735.2</c:v>
                </c:pt>
                <c:pt idx="4">
                  <c:v>1717966.5</c:v>
                </c:pt>
                <c:pt idx="5">
                  <c:v>1855729</c:v>
                </c:pt>
                <c:pt idx="6">
                  <c:v>1699651.1</c:v>
                </c:pt>
                <c:pt idx="7" formatCode="General">
                  <c:v>1673292.7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55497856"/>
        <c:axId val="155497296"/>
      </c:lineChart>
      <c:catAx>
        <c:axId val="1554978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5497296"/>
        <c:crosses val="autoZero"/>
        <c:auto val="1"/>
        <c:lblAlgn val="ctr"/>
        <c:lblOffset val="100"/>
        <c:noMultiLvlLbl val="0"/>
      </c:catAx>
      <c:valAx>
        <c:axId val="155497296"/>
        <c:scaling>
          <c:orientation val="minMax"/>
          <c:max val="2000000"/>
          <c:min val="1000000"/>
        </c:scaling>
        <c:delete val="1"/>
        <c:axPos val="l"/>
        <c:numFmt formatCode="0.0" sourceLinked="1"/>
        <c:majorTickMark val="out"/>
        <c:minorTickMark val="none"/>
        <c:tickLblPos val="nextTo"/>
        <c:crossAx val="1554978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046161537606933E-2"/>
          <c:y val="3.7308888755950197E-2"/>
          <c:w val="0.97779352485098392"/>
          <c:h val="0.8235740900583695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 w="23582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472BF"/>
              </a:solidFill>
              <a:ln w="23582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177-41FF-8275-6F3C63E58EE7}"/>
              </c:ext>
            </c:extLst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 w="23582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177-41FF-8275-6F3C63E58EE7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23582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177-41FF-8275-6F3C63E58EE7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 w="23582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177-41FF-8275-6F3C63E58EE7}"/>
              </c:ext>
            </c:extLst>
          </c:dPt>
          <c:dLbls>
            <c:dLbl>
              <c:idx val="0"/>
              <c:layout>
                <c:manualLayout>
                  <c:x val="-1.2603951094945455E-3"/>
                  <c:y val="-9.2798544493366553E-2"/>
                </c:manualLayout>
              </c:layout>
              <c:spPr>
                <a:noFill/>
                <a:ln w="23582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10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2177-41FF-8275-6F3C63E58EE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6412683307258179E-3"/>
                  <c:y val="-7.9790039438698751E-2"/>
                </c:manualLayout>
              </c:layout>
              <c:spPr>
                <a:noFill/>
                <a:ln w="23582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10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177-41FF-8275-6F3C63E58EE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5471148248351445E-3"/>
                  <c:y val="-8.4297321495812039E-2"/>
                </c:manualLayout>
              </c:layout>
              <c:spPr>
                <a:noFill/>
                <a:ln w="23582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10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177-41FF-8275-6F3C63E58EE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0187748358242243E-3"/>
                  <c:y val="-0.11804731103617361"/>
                </c:manualLayout>
              </c:layout>
              <c:spPr>
                <a:noFill/>
                <a:ln w="23582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10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177-41FF-8275-6F3C63E58EE7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2177-41FF-8275-6F3C63E58EE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3582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10" b="1" i="0" u="none" strike="noStrike" kern="1200" baseline="0">
                    <a:solidFill>
                      <a:schemeClr val="lt1"/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(План)</c:v>
                </c:pt>
                <c:pt idx="1">
                  <c:v>2022 г. (План)</c:v>
                </c:pt>
                <c:pt idx="2">
                  <c:v>2023 г. (План)</c:v>
                </c:pt>
                <c:pt idx="3">
                  <c:v>2024 г. (План)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4886</c:v>
                </c:pt>
                <c:pt idx="1">
                  <c:v>100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2177-41FF-8275-6F3C63E58E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258442688"/>
        <c:axId val="258443248"/>
      </c:barChart>
      <c:catAx>
        <c:axId val="258442688"/>
        <c:scaling>
          <c:orientation val="minMax"/>
        </c:scaling>
        <c:delete val="0"/>
        <c:axPos val="b"/>
        <c:majorGridlines>
          <c:spPr>
            <a:ln w="8819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8819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10" b="1" i="0" u="none" strike="noStrike" kern="1200" cap="none" spc="120" normalizeH="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8443248"/>
        <c:crosses val="autoZero"/>
        <c:auto val="1"/>
        <c:lblAlgn val="ctr"/>
        <c:lblOffset val="100"/>
        <c:noMultiLvlLbl val="0"/>
      </c:catAx>
      <c:valAx>
        <c:axId val="25844324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58442688"/>
        <c:crosses val="autoZero"/>
        <c:crossBetween val="between"/>
      </c:valAx>
      <c:spPr>
        <a:noFill/>
        <a:ln w="2533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192462716646514E-2"/>
          <c:y val="7.5420911412720518E-2"/>
          <c:w val="0.96480753728335344"/>
          <c:h val="0.818911125438114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DDDDD"/>
            </a:solidFill>
            <a:ln w="2532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 w="2532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495-40C3-9B82-FB95586B68E6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 w="2532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495-40C3-9B82-FB95586B68E6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 w="2532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495-40C3-9B82-FB95586B68E6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0">
                <a:solidFill>
                  <a:schemeClr val="accen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495-40C3-9B82-FB95586B68E6}"/>
              </c:ext>
            </c:extLst>
          </c:dPt>
          <c:dLbls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3495-40C3-9B82-FB95586B68E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32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2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(План)</c:v>
                </c:pt>
                <c:pt idx="1">
                  <c:v>2022 г. (План)</c:v>
                </c:pt>
                <c:pt idx="2">
                  <c:v>2023 г. (План)</c:v>
                </c:pt>
                <c:pt idx="3">
                  <c:v>2024 г. (План)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848</c:v>
                </c:pt>
                <c:pt idx="1">
                  <c:v>1745</c:v>
                </c:pt>
                <c:pt idx="2">
                  <c:v>1762</c:v>
                </c:pt>
                <c:pt idx="3">
                  <c:v>1780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3495-40C3-9B82-FB95586B68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59888048"/>
        <c:axId val="259888608"/>
      </c:barChart>
      <c:catAx>
        <c:axId val="25988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6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2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9888608"/>
        <c:crosses val="autoZero"/>
        <c:auto val="1"/>
        <c:lblAlgn val="ctr"/>
        <c:lblOffset val="100"/>
        <c:noMultiLvlLbl val="0"/>
      </c:catAx>
      <c:valAx>
        <c:axId val="25988860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59888048"/>
        <c:crosses val="autoZero"/>
        <c:crossBetween val="between"/>
      </c:valAx>
      <c:spPr>
        <a:noFill/>
        <a:ln w="2532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192462716646514E-2"/>
          <c:y val="7.5420911412720518E-2"/>
          <c:w val="0.96480753728335344"/>
          <c:h val="0.818911125438114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DDDDD"/>
            </a:solidFill>
            <a:ln w="2532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 w="2532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433-49D6-98BB-367B2CE17518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 w="2532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433-49D6-98BB-367B2CE17518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 w="2532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433-49D6-98BB-367B2CE17518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0">
                <a:solidFill>
                  <a:schemeClr val="accen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433-49D6-98BB-367B2CE17518}"/>
              </c:ext>
            </c:extLst>
          </c:dPt>
          <c:dLbls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9433-49D6-98BB-367B2CE1751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32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2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(План)</c:v>
                </c:pt>
                <c:pt idx="1">
                  <c:v>2022 г. (План)</c:v>
                </c:pt>
                <c:pt idx="2">
                  <c:v>2023 г. (План)</c:v>
                </c:pt>
                <c:pt idx="3">
                  <c:v>2024 г. (План)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3201</c:v>
                </c:pt>
                <c:pt idx="1">
                  <c:v>6416</c:v>
                </c:pt>
                <c:pt idx="2">
                  <c:v>6737</c:v>
                </c:pt>
                <c:pt idx="3">
                  <c:v>7074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9433-49D6-98BB-367B2CE175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59889728"/>
        <c:axId val="259894208"/>
      </c:barChart>
      <c:catAx>
        <c:axId val="259889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6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2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9894208"/>
        <c:crosses val="autoZero"/>
        <c:auto val="1"/>
        <c:lblAlgn val="ctr"/>
        <c:lblOffset val="100"/>
        <c:noMultiLvlLbl val="0"/>
      </c:catAx>
      <c:valAx>
        <c:axId val="25989420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59889728"/>
        <c:crosses val="autoZero"/>
        <c:crossBetween val="between"/>
      </c:valAx>
      <c:spPr>
        <a:noFill/>
        <a:ln w="2532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046161537606933E-2"/>
          <c:y val="3.7308888755950197E-2"/>
          <c:w val="0.97778554380748961"/>
          <c:h val="0.823574090058369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 w="25148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472BF"/>
              </a:solidFill>
              <a:ln w="25148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168-443C-ACB9-2E85D74E4241}"/>
              </c:ext>
            </c:extLst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 w="25148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168-443C-ACB9-2E85D74E4241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25148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168-443C-ACB9-2E85D74E4241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 w="25148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168-443C-ACB9-2E85D74E4241}"/>
              </c:ext>
            </c:extLst>
          </c:dPt>
          <c:dLbls>
            <c:dLbl>
              <c:idx val="0"/>
              <c:layout>
                <c:manualLayout>
                  <c:x val="1.4738995979078075E-2"/>
                  <c:y val="-7.4479737130339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8168-443C-ACB9-2E85D74E424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3101329759180477E-2"/>
                  <c:y val="-7.0098576122672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168-443C-ACB9-2E85D74E424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5506648795902091E-3"/>
                  <c:y val="-9.20043811610076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168-443C-ACB9-2E85D74E4241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8259973193852834E-3"/>
                  <c:y val="-9.63855421686747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168-443C-ACB9-2E85D74E424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148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6" b="1" i="0" u="none" strike="noStrike" kern="1200" baseline="0">
                    <a:solidFill>
                      <a:schemeClr val="tx1"/>
                    </a:solidFill>
                    <a:latin typeface="Georgia" panose="02040502050405020303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(План)</c:v>
                </c:pt>
                <c:pt idx="1">
                  <c:v>2022 г. (План)</c:v>
                </c:pt>
                <c:pt idx="2">
                  <c:v>2023 г. (План)</c:v>
                </c:pt>
                <c:pt idx="3">
                  <c:v>2024 г. (План)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18350</c:v>
                </c:pt>
                <c:pt idx="1">
                  <c:v>12442</c:v>
                </c:pt>
                <c:pt idx="2">
                  <c:v>14930</c:v>
                </c:pt>
                <c:pt idx="3">
                  <c:v>17916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8168-443C-ACB9-2E85D74E42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261507008"/>
        <c:axId val="261507568"/>
      </c:barChart>
      <c:catAx>
        <c:axId val="261507008"/>
        <c:scaling>
          <c:orientation val="minMax"/>
        </c:scaling>
        <c:delete val="0"/>
        <c:axPos val="b"/>
        <c:majorGridlines>
          <c:spPr>
            <a:ln w="9431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431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48" b="1" i="0" u="none" strike="noStrike" kern="1200" cap="none" spc="120" normalizeH="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61507568"/>
        <c:crosses val="autoZero"/>
        <c:auto val="1"/>
        <c:lblAlgn val="ctr"/>
        <c:lblOffset val="100"/>
        <c:noMultiLvlLbl val="0"/>
      </c:catAx>
      <c:valAx>
        <c:axId val="26150756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61507008"/>
        <c:crosses val="autoZero"/>
        <c:crossBetween val="between"/>
      </c:valAx>
      <c:spPr>
        <a:noFill/>
        <a:ln w="2530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547625132055797E-4"/>
          <c:y val="1.4141420889885098E-2"/>
          <c:w val="0.99516579152949769"/>
          <c:h val="0.903320428755779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DDDDD"/>
            </a:solidFill>
            <a:ln w="25375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 w="25375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FD0-4542-B14C-CCC626B87815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 w="25375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FD0-4542-B14C-CCC626B87815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 w="25375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FD0-4542-B14C-CCC626B87815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0">
                <a:solidFill>
                  <a:schemeClr val="accen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FD0-4542-B14C-CCC626B87815}"/>
              </c:ext>
            </c:extLst>
          </c:dPt>
          <c:dLbls>
            <c:dLbl>
              <c:idx val="0"/>
              <c:layout>
                <c:manualLayout>
                  <c:x val="1.5996801647343076E-3"/>
                  <c:y val="-8.4855643327157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FD0-4542-B14C-CCC626B8781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1993603294686152E-3"/>
                  <c:y val="-8.0141440920093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FD0-4542-B14C-CCC626B8781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5996801647343664E-3"/>
                  <c:y val="-7.07130361059648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FD0-4542-B14C-CCC626B87815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5996801647344249E-3"/>
                  <c:y val="-8.0141440920093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FD0-4542-B14C-CCC626B87815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3FD0-4542-B14C-CCC626B8781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375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8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(План)</c:v>
                </c:pt>
                <c:pt idx="1">
                  <c:v>2022 г. (План)</c:v>
                </c:pt>
                <c:pt idx="2">
                  <c:v>2023 г. (План)</c:v>
                </c:pt>
                <c:pt idx="3">
                  <c:v>2024 г. (План)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19923</c:v>
                </c:pt>
                <c:pt idx="1">
                  <c:v>17896</c:v>
                </c:pt>
                <c:pt idx="2">
                  <c:v>18075</c:v>
                </c:pt>
                <c:pt idx="3">
                  <c:v>18256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3FD0-4542-B14C-CCC626B878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1509808"/>
        <c:axId val="261510368"/>
      </c:barChart>
      <c:catAx>
        <c:axId val="261509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07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8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1510368"/>
        <c:crosses val="autoZero"/>
        <c:auto val="1"/>
        <c:lblAlgn val="ctr"/>
        <c:lblOffset val="100"/>
        <c:noMultiLvlLbl val="0"/>
      </c:catAx>
      <c:valAx>
        <c:axId val="26151036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61509808"/>
        <c:crosses val="autoZero"/>
        <c:crossBetween val="between"/>
      </c:valAx>
      <c:spPr>
        <a:noFill/>
        <a:ln w="2537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046161537606933E-2"/>
          <c:y val="3.7308888755950197E-2"/>
          <c:w val="0.97777163878026407"/>
          <c:h val="0.823574090058369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 w="25188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472BF"/>
              </a:solidFill>
              <a:ln w="25188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8FA-4481-B02D-87E5E2871EF4}"/>
              </c:ext>
            </c:extLst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 w="25188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8FA-4481-B02D-87E5E2871EF4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25188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8FA-4481-B02D-87E5E2871EF4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 w="25188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8FA-4481-B02D-87E5E2871EF4}"/>
              </c:ext>
            </c:extLst>
          </c:dPt>
          <c:dLbls>
            <c:dLbl>
              <c:idx val="0"/>
              <c:layout>
                <c:manualLayout>
                  <c:x val="6.1883577743010905E-3"/>
                  <c:y val="-7.9790039438698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B8FA-4481-B02D-87E5E2871EF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634794545740722E-3"/>
                  <c:y val="-8.81889909585617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8FA-4481-B02D-87E5E2871EF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47128234724244E-3"/>
                  <c:y val="-0.109186369758219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8FA-4481-B02D-87E5E2871EF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0941788871506584E-3"/>
                  <c:y val="-7.55905636787672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8FA-4481-B02D-87E5E2871EF4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B8FA-4481-B02D-87E5E2871EF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188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8" b="1" i="0" u="none" strike="noStrike" kern="1200" baseline="0">
                    <a:solidFill>
                      <a:schemeClr val="tx1"/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(План)</c:v>
                </c:pt>
                <c:pt idx="1">
                  <c:v>2022 г. (План)</c:v>
                </c:pt>
                <c:pt idx="2">
                  <c:v>2023 г. (План)</c:v>
                </c:pt>
                <c:pt idx="3">
                  <c:v>2024 г. (План)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7620.2</c:v>
                </c:pt>
                <c:pt idx="1">
                  <c:v>10891.9</c:v>
                </c:pt>
                <c:pt idx="2">
                  <c:v>11218</c:v>
                </c:pt>
                <c:pt idx="3">
                  <c:v>11552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B8FA-4481-B02D-87E5E2871E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261512608"/>
        <c:axId val="260832064"/>
      </c:barChart>
      <c:catAx>
        <c:axId val="261512608"/>
        <c:scaling>
          <c:orientation val="minMax"/>
        </c:scaling>
        <c:delete val="0"/>
        <c:axPos val="b"/>
        <c:majorGridlines>
          <c:spPr>
            <a:ln w="942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42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8" b="1" i="0" u="none" strike="noStrike" kern="1200" cap="none" spc="120" normalizeH="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60832064"/>
        <c:crosses val="autoZero"/>
        <c:auto val="1"/>
        <c:lblAlgn val="ctr"/>
        <c:lblOffset val="100"/>
        <c:noMultiLvlLbl val="0"/>
      </c:catAx>
      <c:valAx>
        <c:axId val="26083206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61512608"/>
        <c:crosses val="autoZero"/>
        <c:crossBetween val="between"/>
      </c:valAx>
      <c:spPr>
        <a:noFill/>
        <a:ln w="25366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698917738126272E-3"/>
          <c:y val="1.5435553423118345E-3"/>
          <c:w val="0.99712201831854752"/>
          <c:h val="0.882519656285913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DDDDD"/>
            </a:solidFill>
            <a:ln w="25337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 w="25337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F03-44BC-B083-6BC922D73D8B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 w="25337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F03-44BC-B083-6BC922D73D8B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 w="25337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F03-44BC-B083-6BC922D73D8B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0">
                <a:solidFill>
                  <a:schemeClr val="accen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F03-44BC-B083-6BC922D73D8B}"/>
              </c:ext>
            </c:extLst>
          </c:dPt>
          <c:dLbls>
            <c:dLbl>
              <c:idx val="0"/>
              <c:layout>
                <c:manualLayout>
                  <c:x val="4.8606982565274964E-3"/>
                  <c:y val="-5.87926606390411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F03-44BC-B083-6BC922D73D8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8606982565274964E-3"/>
                  <c:y val="-7.139108791883570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67</a:t>
                    </a:r>
                    <a:r>
                      <a:rPr lang="en-US" baseline="0" dirty="0" smtClean="0"/>
                      <a:t> 116,2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F03-44BC-B083-6BC922D73D8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202327521757729E-3"/>
                  <c:y val="-6.7191612158904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F03-44BC-B083-6BC922D73D8B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188156959238361E-16"/>
                  <c:y val="-2.93963303195206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F03-44BC-B083-6BC922D73D8B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7F03-44BC-B083-6BC922D73D8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337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4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(План)</c:v>
                </c:pt>
                <c:pt idx="1">
                  <c:v>2022 г. (План)</c:v>
                </c:pt>
                <c:pt idx="2">
                  <c:v>2023 г. (План)</c:v>
                </c:pt>
                <c:pt idx="3">
                  <c:v>2024 г. (План)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30391</c:v>
                </c:pt>
                <c:pt idx="1">
                  <c:v>67116.2</c:v>
                </c:pt>
                <c:pt idx="2">
                  <c:v>35106</c:v>
                </c:pt>
                <c:pt idx="3">
                  <c:v>36158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7F03-44BC-B083-6BC922D73D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0834304"/>
        <c:axId val="260834864"/>
      </c:barChart>
      <c:catAx>
        <c:axId val="260834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77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4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0834864"/>
        <c:crosses val="autoZero"/>
        <c:auto val="1"/>
        <c:lblAlgn val="ctr"/>
        <c:lblOffset val="100"/>
        <c:noMultiLvlLbl val="0"/>
      </c:catAx>
      <c:valAx>
        <c:axId val="26083486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60834304"/>
        <c:crosses val="autoZero"/>
        <c:crossBetween val="between"/>
      </c:valAx>
      <c:spPr>
        <a:noFill/>
        <a:ln w="2533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854650756220058E-2"/>
          <c:y val="3.7308888755950197E-2"/>
          <c:w val="0.98814534924377995"/>
          <c:h val="0.823574090058369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 w="25284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472BF"/>
              </a:solidFill>
              <a:ln w="25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F86-4CEB-B2EA-86FEB4ECFE5B}"/>
              </c:ext>
            </c:extLst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 w="25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F86-4CEB-B2EA-86FEB4ECFE5B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25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F86-4CEB-B2EA-86FEB4ECFE5B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 w="25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F86-4CEB-B2EA-86FEB4ECFE5B}"/>
              </c:ext>
            </c:extLst>
          </c:dPt>
          <c:dLbls>
            <c:dLbl>
              <c:idx val="0"/>
              <c:layout>
                <c:manualLayout>
                  <c:x val="6.0744115413819289E-3"/>
                  <c:y val="-6.5877519685447805E-2"/>
                </c:manualLayout>
              </c:layout>
              <c:spPr>
                <a:noFill/>
                <a:ln w="25284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96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CF86-4CEB-B2EA-86FEB4ECFE5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148823082763858E-2"/>
                  <c:y val="-9.881627952817173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96" b="1" i="0" u="none" strike="noStrike" kern="1200" baseline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19</a:t>
                    </a:r>
                    <a:r>
                      <a:rPr lang="en-US" baseline="0" dirty="0" smtClean="0"/>
                      <a:t> 023,5</a:t>
                    </a:r>
                    <a:endParaRPr lang="en-US" dirty="0"/>
                  </a:p>
                </c:rich>
              </c:tx>
              <c:spPr>
                <a:noFill/>
                <a:ln w="25284"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F86-4CEB-B2EA-86FEB4ECFE5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5930144267274107E-3"/>
                  <c:y val="-7.411220964612878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96" b="1" i="0" u="none" strike="noStrike" kern="1200" baseline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29</a:t>
                    </a:r>
                    <a:r>
                      <a:rPr lang="en-US" baseline="0" dirty="0" smtClean="0"/>
                      <a:t> 355,0</a:t>
                    </a:r>
                    <a:endParaRPr lang="en-US" dirty="0"/>
                  </a:p>
                </c:rich>
              </c:tx>
              <c:spPr>
                <a:noFill/>
                <a:ln w="25284"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F86-4CEB-B2EA-86FEB4ECFE5B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223234624145674E-2"/>
                  <c:y val="-7.4112209646128857E-2"/>
                </c:manualLayout>
              </c:layout>
              <c:spPr>
                <a:noFill/>
                <a:ln w="25284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96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F86-4CEB-B2EA-86FEB4ECFE5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284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3" b="1" i="0" u="none" strike="noStrike" kern="1200" baseline="0">
                    <a:solidFill>
                      <a:schemeClr val="lt1"/>
                    </a:solidFill>
                    <a:latin typeface="Georgia" panose="02040502050405020303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(План)</c:v>
                </c:pt>
                <c:pt idx="1">
                  <c:v>2022 г. (План)</c:v>
                </c:pt>
                <c:pt idx="2">
                  <c:v>2023 г. (План)</c:v>
                </c:pt>
                <c:pt idx="3">
                  <c:v>2024 г. (План)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35300</c:v>
                </c:pt>
                <c:pt idx="1">
                  <c:v>19023.5</c:v>
                </c:pt>
                <c:pt idx="2">
                  <c:v>29355</c:v>
                </c:pt>
                <c:pt idx="3">
                  <c:v>3495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CF86-4CEB-B2EA-86FEB4ECFE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260837104"/>
        <c:axId val="260837664"/>
      </c:barChart>
      <c:catAx>
        <c:axId val="260837104"/>
        <c:scaling>
          <c:orientation val="minMax"/>
        </c:scaling>
        <c:delete val="0"/>
        <c:axPos val="b"/>
        <c:majorGridlines>
          <c:spPr>
            <a:ln w="9481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481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6" b="1" i="0" u="none" strike="noStrike" kern="1200" cap="none" spc="1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60837664"/>
        <c:crosses val="autoZero"/>
        <c:auto val="1"/>
        <c:lblAlgn val="ctr"/>
        <c:lblOffset val="100"/>
        <c:noMultiLvlLbl val="0"/>
      </c:catAx>
      <c:valAx>
        <c:axId val="26083766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60837104"/>
        <c:crosses val="autoZero"/>
        <c:crossBetween val="between"/>
      </c:valAx>
      <c:spPr>
        <a:noFill/>
        <a:ln w="2538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854650756220058E-2"/>
          <c:y val="3.7308888755950197E-2"/>
          <c:w val="0.98814534924377995"/>
          <c:h val="0.823574090058369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 w="25284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472BF"/>
              </a:solidFill>
              <a:ln w="25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C71-474E-B478-FA28A60C8825}"/>
              </c:ext>
            </c:extLst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 w="25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C71-474E-B478-FA28A60C8825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25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C71-474E-B478-FA28A60C8825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 w="25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C71-474E-B478-FA28A60C8825}"/>
              </c:ext>
            </c:extLst>
          </c:dPt>
          <c:dLbls>
            <c:dLbl>
              <c:idx val="0"/>
              <c:layout>
                <c:manualLayout>
                  <c:x val="6.0744115413819289E-3"/>
                  <c:y val="-6.5877519685447805E-2"/>
                </c:manualLayout>
              </c:layout>
              <c:spPr>
                <a:noFill/>
                <a:ln w="25284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96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9C71-474E-B478-FA28A60C882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148823082763858E-2"/>
                  <c:y val="-9.881627952817173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96" b="1" i="0" u="none" strike="noStrike" kern="1200" baseline="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5</a:t>
                    </a:r>
                    <a:r>
                      <a:rPr lang="en-US" baseline="0" dirty="0" smtClean="0"/>
                      <a:t> 418,4</a:t>
                    </a:r>
                    <a:endParaRPr lang="en-US" dirty="0"/>
                  </a:p>
                </c:rich>
              </c:tx>
              <c:spPr>
                <a:noFill/>
                <a:ln w="25284"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C71-474E-B478-FA28A60C882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5930144267274107E-3"/>
                  <c:y val="-7.4112209646128788E-2"/>
                </c:manualLayout>
              </c:layout>
              <c:spPr>
                <a:noFill/>
                <a:ln w="25284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96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C71-474E-B478-FA28A60C8825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223234624145674E-2"/>
                  <c:y val="-7.4112209646128857E-2"/>
                </c:manualLayout>
              </c:layout>
              <c:spPr>
                <a:noFill/>
                <a:ln w="25284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96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C71-474E-B478-FA28A60C882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284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3" b="1" i="0" u="none" strike="noStrike" kern="1200" baseline="0">
                    <a:solidFill>
                      <a:schemeClr val="lt1"/>
                    </a:solidFill>
                    <a:latin typeface="Georgia" panose="02040502050405020303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(План)</c:v>
                </c:pt>
                <c:pt idx="1">
                  <c:v>2022 г. (План)</c:v>
                </c:pt>
                <c:pt idx="2">
                  <c:v>2023 г. (План)</c:v>
                </c:pt>
                <c:pt idx="3">
                  <c:v>2024 г. (План)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118.2</c:v>
                </c:pt>
                <c:pt idx="1">
                  <c:v>5418.4</c:v>
                </c:pt>
                <c:pt idx="2">
                  <c:v>4786.3999999999996</c:v>
                </c:pt>
                <c:pt idx="3">
                  <c:v>4786.3999999999996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9C71-474E-B478-FA28A60C88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260839904"/>
        <c:axId val="260840464"/>
      </c:barChart>
      <c:catAx>
        <c:axId val="260839904"/>
        <c:scaling>
          <c:orientation val="minMax"/>
        </c:scaling>
        <c:delete val="0"/>
        <c:axPos val="b"/>
        <c:majorGridlines>
          <c:spPr>
            <a:ln w="9481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481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6" b="1" i="0" u="none" strike="noStrike" kern="1200" cap="none" spc="1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60840464"/>
        <c:crosses val="autoZero"/>
        <c:auto val="1"/>
        <c:lblAlgn val="ctr"/>
        <c:lblOffset val="100"/>
        <c:noMultiLvlLbl val="0"/>
      </c:catAx>
      <c:valAx>
        <c:axId val="26084046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60839904"/>
        <c:crosses val="autoZero"/>
        <c:crossBetween val="between"/>
      </c:valAx>
      <c:spPr>
        <a:noFill/>
        <a:ln w="2538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3"/>
            <c:spPr>
              <a:solidFill>
                <a:srgbClr val="FFC000"/>
              </a:solidFill>
              <a:ln w="25272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12-4118-9DE3-EE9B5A57D791}"/>
              </c:ext>
            </c:extLst>
          </c:dPt>
          <c:dPt>
            <c:idx val="1"/>
            <c:bubble3D val="0"/>
            <c:explosion val="3"/>
            <c:spPr>
              <a:solidFill>
                <a:srgbClr val="5B93C5"/>
              </a:solidFill>
              <a:ln w="25272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512-4118-9DE3-EE9B5A57D791}"/>
              </c:ext>
            </c:extLst>
          </c:dPt>
          <c:dPt>
            <c:idx val="2"/>
            <c:bubble3D val="0"/>
            <c:explosion val="2"/>
            <c:spPr>
              <a:solidFill>
                <a:srgbClr val="92D050"/>
              </a:solidFill>
              <a:ln w="25272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512-4118-9DE3-EE9B5A57D791}"/>
              </c:ext>
            </c:extLst>
          </c:dPt>
          <c:dLbls>
            <c:dLbl>
              <c:idx val="0"/>
              <c:layout>
                <c:manualLayout>
                  <c:x val="-0.13306356884761603"/>
                  <c:y val="6.034940944881889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88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392" baseline="0" dirty="0" smtClean="0">
                        <a:solidFill>
                          <a:schemeClr val="tx1"/>
                        </a:solidFill>
                      </a:rPr>
                      <a:t>352 967,0  </a:t>
                    </a:r>
                    <a:endParaRPr lang="ru-RU" sz="1392" baseline="0" dirty="0">
                      <a:solidFill>
                        <a:schemeClr val="tx1"/>
                      </a:solidFill>
                    </a:endParaRPr>
                  </a:p>
                  <a:p>
                    <a:pPr>
                      <a:defRPr sz="1388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392" baseline="0" dirty="0">
                        <a:solidFill>
                          <a:schemeClr val="tx1"/>
                        </a:solidFill>
                      </a:rPr>
                      <a:t> тыс. руб.</a:t>
                    </a:r>
                  </a:p>
                </c:rich>
              </c:tx>
              <c:spPr>
                <a:noFill/>
                <a:ln w="25336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512-4118-9DE3-EE9B5A57D79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1117098030907582"/>
                  <c:y val="0.1446125357312300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88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392" baseline="0" dirty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ru-RU" sz="1392" baseline="0" dirty="0" smtClean="0">
                        <a:solidFill>
                          <a:schemeClr val="tx1"/>
                        </a:solidFill>
                      </a:rPr>
                      <a:t>76 396,4  </a:t>
                    </a:r>
                    <a:endParaRPr lang="ru-RU" sz="1392" baseline="0" dirty="0">
                      <a:solidFill>
                        <a:schemeClr val="tx1"/>
                      </a:solidFill>
                    </a:endParaRPr>
                  </a:p>
                  <a:p>
                    <a:pPr>
                      <a:defRPr sz="1388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392" baseline="0" dirty="0">
                        <a:solidFill>
                          <a:schemeClr val="tx1"/>
                        </a:solidFill>
                      </a:rPr>
                      <a:t>тыс. руб.</a:t>
                    </a:r>
                    <a:endParaRPr lang="ru-RU" sz="1396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 w="25336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512-4118-9DE3-EE9B5A57D79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3372120215770794"/>
                  <c:y val="-0.2040172244094488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88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392" b="1" i="0" baseline="0" dirty="0" smtClean="0">
                        <a:solidFill>
                          <a:schemeClr val="tx1"/>
                        </a:solidFill>
                      </a:rPr>
                      <a:t>696 125,2    </a:t>
                    </a:r>
                    <a:endParaRPr lang="ru-RU" sz="1392" b="1" i="0" baseline="0" dirty="0">
                      <a:solidFill>
                        <a:schemeClr val="tx1"/>
                      </a:solidFill>
                    </a:endParaRPr>
                  </a:p>
                  <a:p>
                    <a:pPr>
                      <a:defRPr sz="1388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392" b="1" i="0" baseline="0" dirty="0">
                        <a:solidFill>
                          <a:schemeClr val="tx1"/>
                        </a:solidFill>
                      </a:rPr>
                      <a:t>тыс. руб.</a:t>
                    </a:r>
                  </a:p>
                </c:rich>
              </c:tx>
              <c:spPr>
                <a:noFill/>
                <a:ln w="25336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512-4118-9DE3-EE9B5A57D791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ru-RU" smtClean="0"/>
                      <a:t>75</a:t>
                    </a:r>
                    <a:r>
                      <a:rPr lang="ru-RU" baseline="0" smtClean="0"/>
                      <a:t> 174,5 тыс.руб.</a:t>
                    </a:r>
                  </a:p>
                  <a:p>
                    <a:endParaRPr lang="ru-RU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336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1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477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Дотации- 352 967,0 тыс. руб.</c:v>
                </c:pt>
                <c:pt idx="1">
                  <c:v>Субсидии - 76 396,4 тыс. руб.</c:v>
                </c:pt>
                <c:pt idx="2">
                  <c:v>Субвенции- 696 125,2 тыс. руб.</c:v>
                </c:pt>
                <c:pt idx="3">
                  <c:v>Иные межбюджетные трансферты - 75 174,5 тыс.руб.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352967</c:v>
                </c:pt>
                <c:pt idx="1">
                  <c:v>76396.399999999994</c:v>
                </c:pt>
                <c:pt idx="2">
                  <c:v>696125.2</c:v>
                </c:pt>
                <c:pt idx="3">
                  <c:v>75174.5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512-4118-9DE3-EE9B5A57D7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36">
          <a:noFill/>
        </a:ln>
      </c:spPr>
    </c:plotArea>
    <c:legend>
      <c:legendPos val="r"/>
      <c:layout>
        <c:manualLayout>
          <c:xMode val="edge"/>
          <c:yMode val="edge"/>
          <c:x val="0.62195911258835979"/>
          <c:y val="5.3948326771653531E-2"/>
          <c:w val="0.36907229285950077"/>
          <c:h val="0.70700691731330578"/>
        </c:manualLayout>
      </c:layout>
      <c:overlay val="0"/>
      <c:txPr>
        <a:bodyPr/>
        <a:lstStyle/>
        <a:p>
          <a:pPr>
            <a:defRPr sz="1800" b="1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2604068582543646E-2"/>
          <c:y val="9.8953030521436308E-2"/>
          <c:w val="0.86392837043607174"/>
          <c:h val="0.8009794475339316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Дефицит (Профицит)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5.0836336946168091E-2"/>
                  <c:y val="8.38258389032614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8184136188875186E-2"/>
                  <c:y val="-0.1040596620868074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000509961552542E-2"/>
                  <c:y val="-3.42047963340894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1878188398010421"/>
                  <c:y val="3.56500694186285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9358104108650951E-3"/>
                  <c:y val="6.45555311094083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324943858696939E-2"/>
                  <c:y val="4.04676463670917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927113745103003E-2"/>
                  <c:y val="0.103096146697114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6245462708150825E-2"/>
                  <c:y val="5.01028002640183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B0F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2017 (факт)</c:v>
                </c:pt>
                <c:pt idx="1">
                  <c:v>2018 (факт)</c:v>
                </c:pt>
                <c:pt idx="2">
                  <c:v>2019 (факт)</c:v>
                </c:pt>
                <c:pt idx="3">
                  <c:v>2020 (факт)</c:v>
                </c:pt>
                <c:pt idx="4">
                  <c:v>2021 (план)</c:v>
                </c:pt>
                <c:pt idx="5">
                  <c:v>2022 (план)</c:v>
                </c:pt>
                <c:pt idx="6">
                  <c:v>2023 (план)</c:v>
                </c:pt>
                <c:pt idx="7">
                  <c:v>2024 (план)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20882.2</c:v>
                </c:pt>
                <c:pt idx="1">
                  <c:v>-14178.3</c:v>
                </c:pt>
                <c:pt idx="2">
                  <c:v>-29075.9</c:v>
                </c:pt>
                <c:pt idx="3">
                  <c:v>11574.6</c:v>
                </c:pt>
                <c:pt idx="4">
                  <c:v>-20949.400000000001</c:v>
                </c:pt>
                <c:pt idx="5">
                  <c:v>-47170.7</c:v>
                </c:pt>
                <c:pt idx="6">
                  <c:v>-28622.6</c:v>
                </c:pt>
                <c:pt idx="7">
                  <c:v>-7799.7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92819648"/>
        <c:axId val="192820208"/>
      </c:lineChart>
      <c:catAx>
        <c:axId val="192819648"/>
        <c:scaling>
          <c:orientation val="minMax"/>
        </c:scaling>
        <c:delete val="0"/>
        <c:axPos val="b"/>
        <c:numFmt formatCode="#,##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2820208"/>
        <c:crosses val="autoZero"/>
        <c:auto val="1"/>
        <c:lblAlgn val="ctr"/>
        <c:lblOffset val="100"/>
        <c:noMultiLvlLbl val="0"/>
      </c:catAx>
      <c:valAx>
        <c:axId val="1928202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92819648"/>
        <c:crossesAt val="5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184269815188114E-2"/>
          <c:y val="0.10449983747807402"/>
          <c:w val="0.46920343988390667"/>
          <c:h val="0.8607287570169798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Сумма</c:v>
                </c:pt>
              </c:strCache>
            </c:strRef>
          </c:tx>
          <c:spPr>
            <a:solidFill>
              <a:srgbClr val="C00000"/>
            </a:solidFill>
          </c:spPr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01D-482C-B37E-E6C0AC82F7B1}"/>
              </c:ext>
            </c:extLst>
          </c:dPt>
          <c:dPt>
            <c:idx val="1"/>
            <c:bubble3D val="0"/>
            <c:spPr>
              <a:solidFill>
                <a:srgbClr val="E24E3E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01D-482C-B37E-E6C0AC82F7B1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01D-482C-B37E-E6C0AC82F7B1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01D-482C-B37E-E6C0AC82F7B1}"/>
              </c:ext>
            </c:extLst>
          </c:dPt>
          <c:dPt>
            <c:idx val="4"/>
            <c:bubble3D val="0"/>
            <c:spPr>
              <a:solidFill>
                <a:srgbClr val="007A37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01D-482C-B37E-E6C0AC82F7B1}"/>
              </c:ext>
            </c:extLst>
          </c:dPt>
          <c:dPt>
            <c:idx val="5"/>
            <c:bubble3D val="0"/>
            <c:spPr>
              <a:solidFill>
                <a:srgbClr val="CC99FF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01D-482C-B37E-E6C0AC82F7B1}"/>
              </c:ext>
            </c:extLst>
          </c:dPt>
          <c:dPt>
            <c:idx val="6"/>
            <c:bubble3D val="0"/>
            <c:spPr>
              <a:solidFill>
                <a:srgbClr val="C68B5A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001D-482C-B37E-E6C0AC82F7B1}"/>
              </c:ext>
            </c:extLst>
          </c:dPt>
          <c:dPt>
            <c:idx val="7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001D-482C-B37E-E6C0AC82F7B1}"/>
              </c:ext>
            </c:extLst>
          </c:dPt>
          <c:dPt>
            <c:idx val="8"/>
            <c:bubble3D val="0"/>
            <c:spPr>
              <a:solidFill>
                <a:srgbClr val="FFFF00"/>
              </a:solidFill>
            </c:spPr>
          </c:dPt>
          <c:dPt>
            <c:idx val="9"/>
            <c:bubble3D val="0"/>
            <c:spPr>
              <a:solidFill>
                <a:srgbClr val="FF33CC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59,5%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7,7%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7,5%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6,5%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4,5%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mtClean="0"/>
                      <a:t>3,6%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smtClean="0"/>
                      <a:t>0,5%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 smtClean="0"/>
                      <a:t>0,05%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 smtClean="0"/>
                      <a:t>0,05%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smtClean="0"/>
                      <a:t>0,1%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Образование - 1103529,7 тыс. руб.</c:v>
                </c:pt>
                <c:pt idx="1">
                  <c:v>Социальная политика - 143098,4 тыс. руб.</c:v>
                </c:pt>
                <c:pt idx="2">
                  <c:v>Общегосударственные вопросы - 139327,9 тыс. руб.</c:v>
                </c:pt>
                <c:pt idx="3">
                  <c:v>Культура, кинематография - 120918,4 тыс. руб.</c:v>
                </c:pt>
                <c:pt idx="4">
                  <c:v>Национальная экономика - 82642,9 тыс. руб.</c:v>
                </c:pt>
                <c:pt idx="5">
                  <c:v>Физическая культура и спорт - 66451,9 тыс. руб.</c:v>
                </c:pt>
                <c:pt idx="6">
                  <c:v>Жилищно-коммунальное хозяйство - 185968,6 тыс. руб.</c:v>
                </c:pt>
                <c:pt idx="7">
                  <c:v>Национальная безопасность и правоохранительная деятельность - 9408,4 тыс. руб.</c:v>
                </c:pt>
                <c:pt idx="8">
                  <c:v>Обслуживание государственного (муниципального) долга - 1225,7 тыс. руб.</c:v>
                </c:pt>
                <c:pt idx="9">
                  <c:v>Средства массовой информации - 999,6 тыс. руб.</c:v>
                </c:pt>
                <c:pt idx="10">
                  <c:v>Охрана окружающей среды - 2157,5 тыс. руб.</c:v>
                </c:pt>
              </c:strCache>
            </c:strRef>
          </c:cat>
          <c:val>
            <c:numRef>
              <c:f>Лист1!$B$2:$B$12</c:f>
              <c:numCache>
                <c:formatCode>0.00</c:formatCode>
                <c:ptCount val="11"/>
                <c:pt idx="0">
                  <c:v>1103529.7</c:v>
                </c:pt>
                <c:pt idx="1">
                  <c:v>143098.4</c:v>
                </c:pt>
                <c:pt idx="2">
                  <c:v>139327.9</c:v>
                </c:pt>
                <c:pt idx="3">
                  <c:v>120918.39999999999</c:v>
                </c:pt>
                <c:pt idx="4">
                  <c:v>82642.899999999994</c:v>
                </c:pt>
                <c:pt idx="5">
                  <c:v>66451.899999999994</c:v>
                </c:pt>
                <c:pt idx="6">
                  <c:v>185968.6</c:v>
                </c:pt>
                <c:pt idx="7">
                  <c:v>9408.4</c:v>
                </c:pt>
                <c:pt idx="8">
                  <c:v>1225.7</c:v>
                </c:pt>
                <c:pt idx="9">
                  <c:v>999.6</c:v>
                </c:pt>
                <c:pt idx="10">
                  <c:v>2157.5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001D-482C-B37E-E6C0AC82F7B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80">
          <a:noFill/>
        </a:ln>
      </c:spPr>
    </c:plotArea>
    <c:legend>
      <c:legendPos val="b"/>
      <c:layout>
        <c:manualLayout>
          <c:xMode val="edge"/>
          <c:yMode val="edge"/>
          <c:x val="0.47932139650703842"/>
          <c:y val="7.6689010928227053E-2"/>
          <c:w val="0.512073247166839"/>
          <c:h val="0.90273668692683573"/>
        </c:manualLayout>
      </c:layout>
      <c:overlay val="0"/>
      <c:spPr>
        <a:noFill/>
        <a:ln w="25288">
          <a:noFill/>
        </a:ln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350834254638685E-2"/>
          <c:y val="9.8611111111111108E-2"/>
          <c:w val="0.58263644549929106"/>
          <c:h val="0.8138888888888888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  <a:ln w="25335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7EF-44D1-A7C4-172D607863DF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335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7EF-44D1-A7C4-172D607863DF}"/>
              </c:ext>
            </c:extLst>
          </c:dPt>
          <c:dLbls>
            <c:dLbl>
              <c:idx val="0"/>
              <c:tx>
                <c:rich>
                  <a:bodyPr rot="0" vert="horz"/>
                  <a:lstStyle/>
                  <a:p>
                    <a:pPr>
                      <a:defRPr/>
                    </a:pPr>
                    <a:r>
                      <a:rPr lang="en-US" dirty="0" smtClean="0"/>
                      <a:t>97,5 </a:t>
                    </a:r>
                    <a:r>
                      <a:rPr lang="en-US" dirty="0"/>
                      <a:t>%</a:t>
                    </a:r>
                  </a:p>
                </c:rich>
              </c:tx>
              <c:spPr>
                <a:noFill/>
                <a:ln w="25348">
                  <a:noFill/>
                </a:ln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7EF-44D1-A7C4-172D607863D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 rot="0" vert="horz"/>
                  <a:lstStyle/>
                  <a:p>
                    <a:pPr>
                      <a:defRPr/>
                    </a:pPr>
                    <a:r>
                      <a:rPr lang="en-US" dirty="0" smtClean="0"/>
                      <a:t>2,5 </a:t>
                    </a:r>
                    <a:r>
                      <a:rPr lang="en-US" dirty="0"/>
                      <a:t>%</a:t>
                    </a:r>
                  </a:p>
                </c:rich>
              </c:tx>
              <c:spPr>
                <a:noFill/>
                <a:ln w="25348">
                  <a:noFill/>
                </a:ln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7EF-44D1-A7C4-172D607863D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направления расходов         1 265,2 тыс. руб.</c:v>
                </c:pt>
                <c:pt idx="1">
                  <c:v>Непрограммные направления расходов       7,7 тыс. руб.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97.5</c:v>
                </c:pt>
                <c:pt idx="1">
                  <c:v>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7EF-44D1-A7C4-172D607863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8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49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9.8357126985890459E-3"/>
          <c:w val="0.99510425526489765"/>
          <c:h val="0.9072393600100517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EC0DC"/>
            </a:solidFill>
            <a:ln w="10884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00FF"/>
              </a:solidFill>
              <a:ln w="10884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1DB-4B26-9AE8-86D44B0F3384}"/>
              </c:ext>
            </c:extLst>
          </c:dPt>
          <c:dPt>
            <c:idx val="1"/>
            <c:invertIfNegative val="0"/>
            <c:bubble3D val="0"/>
            <c:spPr>
              <a:solidFill>
                <a:srgbClr val="0472BF"/>
              </a:solidFill>
              <a:ln w="10884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1DB-4B26-9AE8-86D44B0F3384}"/>
              </c:ext>
            </c:extLst>
          </c:dPt>
          <c:dPt>
            <c:idx val="2"/>
            <c:invertIfNegative val="0"/>
            <c:bubble3D val="0"/>
            <c:spPr>
              <a:solidFill>
                <a:srgbClr val="F79443"/>
              </a:solidFill>
              <a:ln w="10884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1DB-4B26-9AE8-86D44B0F3384}"/>
              </c:ext>
            </c:extLst>
          </c:dPt>
          <c:dPt>
            <c:idx val="3"/>
            <c:invertIfNegative val="0"/>
            <c:bubble3D val="0"/>
            <c:spPr>
              <a:solidFill>
                <a:srgbClr val="66CCFF"/>
              </a:solidFill>
              <a:ln w="10884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1DB-4B26-9AE8-86D44B0F3384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 w="10884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1DB-4B26-9AE8-86D44B0F3384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 w="10884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1DB-4B26-9AE8-86D44B0F3384}"/>
              </c:ext>
            </c:extLst>
          </c:dPt>
          <c:dPt>
            <c:idx val="6"/>
            <c:invertIfNegative val="0"/>
            <c:bubble3D val="0"/>
            <c:spPr>
              <a:solidFill>
                <a:srgbClr val="00FFFF"/>
              </a:solidFill>
              <a:ln w="10884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01DB-4B26-9AE8-86D44B0F3384}"/>
              </c:ext>
            </c:extLst>
          </c:dPt>
          <c:dPt>
            <c:idx val="7"/>
            <c:invertIfNegative val="0"/>
            <c:bubble3D val="0"/>
            <c:spPr>
              <a:solidFill>
                <a:srgbClr val="FFFF00"/>
              </a:solidFill>
              <a:ln w="10884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01DB-4B26-9AE8-86D44B0F3384}"/>
              </c:ext>
            </c:extLst>
          </c:dPt>
          <c:dPt>
            <c:idx val="8"/>
            <c:invertIfNegative val="0"/>
            <c:bubble3D val="0"/>
            <c:spPr>
              <a:solidFill>
                <a:srgbClr val="FF66FF"/>
              </a:solidFill>
              <a:ln w="10884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01DB-4B26-9AE8-86D44B0F3384}"/>
              </c:ext>
            </c:extLst>
          </c:dPt>
          <c:dPt>
            <c:idx val="9"/>
            <c:invertIfNegative val="0"/>
            <c:bubble3D val="0"/>
            <c:spPr>
              <a:solidFill>
                <a:srgbClr val="C00000"/>
              </a:solidFill>
              <a:ln w="10884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01DB-4B26-9AE8-86D44B0F3384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50"/>
              </a:solidFill>
              <a:ln w="10884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01DB-4B26-9AE8-86D44B0F3384}"/>
              </c:ext>
            </c:extLst>
          </c:dPt>
          <c:dLbls>
            <c:dLbl>
              <c:idx val="0"/>
              <c:layout>
                <c:manualLayout>
                  <c:x val="1.362857009737688E-2"/>
                  <c:y val="-2.08308072178926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1DB-4B26-9AE8-86D44B0F338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3246983180356867E-2"/>
                  <c:y val="-4.6664241595843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1DB-4B26-9AE8-86D44B0F338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5396930642072342E-3"/>
                  <c:y val="-2.22036698537682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1DB-4B26-9AE8-86D44B0F338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0705075851785239E-3"/>
                  <c:y val="-2.33626265466816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1DB-4B26-9AE8-86D44B0F338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1755760381777359E-2"/>
                  <c:y val="-2.5485622890888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01DB-4B26-9AE8-86D44B0F3384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0167846992498718E-2"/>
                  <c:y val="-2.73771205590890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01DB-4B26-9AE8-86D44B0F3384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7.4808556411474951E-3"/>
                  <c:y val="-3.3710805680539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01DB-4B26-9AE8-86D44B0F3384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6.908417257383846E-3"/>
                  <c:y val="-3.41131186726659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01DB-4B26-9AE8-86D44B0F3384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1.1669251498965487E-2"/>
                  <c:y val="-3.7327755905511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01DB-4B26-9AE8-86D44B0F3384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1.351746824924792E-2"/>
                  <c:y val="-3.8475815523059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01DB-4B26-9AE8-86D44B0F3384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8.6736537766535209E-3"/>
                  <c:y val="-3.4433527840269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01DB-4B26-9AE8-86D44B0F3384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2.8912179255510323E-3"/>
                  <c:y val="-2.00892857142857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01DB-4B26-9AE8-86D44B0F338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1769">
                <a:noFill/>
              </a:ln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Лист1!$A$2:$A$12</c:f>
              <c:strCache>
                <c:ptCount val="11"/>
                <c:pt idx="0">
                  <c:v>Развитие системы образования </c:v>
                </c:pt>
                <c:pt idx="1">
                  <c:v>Развитие и модернизация жилищно-коммунального и дорожного хозяйства  </c:v>
                </c:pt>
                <c:pt idx="2">
                  <c:v>Развитие культуры  </c:v>
                </c:pt>
                <c:pt idx="3">
                  <c:v>Развитие и обеспечение эффективности деятельности администрации </c:v>
                </c:pt>
                <c:pt idx="4">
                  <c:v>Управление муниципальной собственностью </c:v>
                </c:pt>
                <c:pt idx="5">
                  <c:v>Развитие физической культуры и спорта </c:v>
                </c:pt>
                <c:pt idx="6">
                  <c:v>Формирование современной городской среды</c:v>
                </c:pt>
                <c:pt idx="7">
                  <c:v>Социальная поддержка населения  </c:v>
                </c:pt>
                <c:pt idx="8">
                  <c:v>Развитие молодежной политики </c:v>
                </c:pt>
                <c:pt idx="9">
                  <c:v>Управление муниципальными финансами </c:v>
                </c:pt>
                <c:pt idx="10">
                  <c:v>Обеспечение безопасности жизнедеятельности населения </c:v>
                </c:pt>
              </c:strCache>
            </c:strRef>
          </c:cat>
          <c:val>
            <c:numRef>
              <c:f>Лист1!$B$2:$B$12</c:f>
              <c:numCache>
                <c:formatCode>#,##0</c:formatCode>
                <c:ptCount val="11"/>
                <c:pt idx="0" formatCode="#,##0.0">
                  <c:v>1023843.9</c:v>
                </c:pt>
                <c:pt idx="1">
                  <c:v>309219</c:v>
                </c:pt>
                <c:pt idx="2" formatCode="#,##0.0">
                  <c:v>145336.4</c:v>
                </c:pt>
                <c:pt idx="3" formatCode="#,##0.0">
                  <c:v>95069.7</c:v>
                </c:pt>
                <c:pt idx="4">
                  <c:v>79195</c:v>
                </c:pt>
                <c:pt idx="5" formatCode="#,##0.0">
                  <c:v>66451.899999999994</c:v>
                </c:pt>
                <c:pt idx="6" formatCode="#,##0.0">
                  <c:v>30460.3</c:v>
                </c:pt>
                <c:pt idx="7" formatCode="#,##0.0">
                  <c:v>27154.799999999999</c:v>
                </c:pt>
                <c:pt idx="8" formatCode="#,##0.0">
                  <c:v>18145.8</c:v>
                </c:pt>
                <c:pt idx="9" formatCode="#,##0.0">
                  <c:v>13144.8</c:v>
                </c:pt>
                <c:pt idx="10" formatCode="#,##0.0">
                  <c:v>1834.5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17-01DB-4B26-9AE8-86D44B0F33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259162656"/>
        <c:axId val="258800544"/>
        <c:axId val="257548688"/>
      </c:bar3DChart>
      <c:catAx>
        <c:axId val="259162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58800544"/>
        <c:crosses val="autoZero"/>
        <c:auto val="1"/>
        <c:lblAlgn val="ctr"/>
        <c:lblOffset val="100"/>
        <c:noMultiLvlLbl val="0"/>
      </c:catAx>
      <c:valAx>
        <c:axId val="25880054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59162656"/>
        <c:crosses val="autoZero"/>
        <c:crossBetween val="between"/>
      </c:valAx>
      <c:serAx>
        <c:axId val="257548688"/>
        <c:scaling>
          <c:orientation val="minMax"/>
        </c:scaling>
        <c:delete val="1"/>
        <c:axPos val="b"/>
        <c:majorTickMark val="out"/>
        <c:minorTickMark val="none"/>
        <c:tickLblPos val="nextTo"/>
        <c:crossAx val="258800544"/>
        <c:crosses val="autoZero"/>
      </c:serAx>
      <c:spPr>
        <a:noFill/>
        <a:ln w="25489">
          <a:noFill/>
        </a:ln>
      </c:spPr>
    </c:plotArea>
    <c:legend>
      <c:legendPos val="r"/>
      <c:layout>
        <c:manualLayout>
          <c:xMode val="edge"/>
          <c:yMode val="edge"/>
          <c:x val="0.65884672184053694"/>
          <c:y val="0"/>
          <c:w val="0.33777124351154364"/>
          <c:h val="0.55244867346450355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325">
          <a:noFill/>
        </a:ln>
      </c:spPr>
    </c:sideWall>
    <c:backWall>
      <c:thickness val="0"/>
      <c:spPr>
        <a:noFill/>
        <a:ln w="25325">
          <a:noFill/>
        </a:ln>
      </c:spPr>
    </c:backWall>
    <c:plotArea>
      <c:layout>
        <c:manualLayout>
          <c:layoutTarget val="inner"/>
          <c:xMode val="edge"/>
          <c:yMode val="edge"/>
          <c:x val="0.1620845602651155"/>
          <c:y val="0.19785847207453139"/>
          <c:w val="0.75320579477635174"/>
          <c:h val="0.4357552864496537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>
                <a:alpha val="98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5000"/>
                  <a:lumOff val="35000"/>
                  <a:alpha val="98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299-40CA-A931-EA7336A2C915}"/>
              </c:ext>
            </c:extLst>
          </c:dPt>
          <c:dPt>
            <c:idx val="1"/>
            <c:invertIfNegative val="0"/>
            <c:bubble3D val="0"/>
            <c:spPr>
              <a:solidFill>
                <a:srgbClr val="0066CC">
                  <a:alpha val="97255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299-40CA-A931-EA7336A2C915}"/>
              </c:ext>
            </c:extLst>
          </c:dPt>
          <c:dPt>
            <c:idx val="2"/>
            <c:invertIfNegative val="0"/>
            <c:bubble3D val="0"/>
            <c:spPr>
              <a:solidFill>
                <a:srgbClr val="6B13ED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299-40CA-A931-EA7336A2C915}"/>
              </c:ext>
            </c:extLst>
          </c:dPt>
          <c:dPt>
            <c:idx val="3"/>
            <c:invertIfNegative val="0"/>
            <c:bubble3D val="0"/>
            <c:spPr>
              <a:solidFill>
                <a:srgbClr val="0000FF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299-40CA-A931-EA7336A2C915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>
                  <a:alpha val="98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299-40CA-A931-EA7336A2C915}"/>
              </c:ext>
            </c:extLst>
          </c:dPt>
          <c:dLbls>
            <c:dLbl>
              <c:idx val="0"/>
              <c:layout>
                <c:manualLayout>
                  <c:x val="4.1326531774407826E-3"/>
                  <c:y val="-4.4557956502278936E-2"/>
                </c:manualLayout>
              </c:layout>
              <c:spPr>
                <a:noFill/>
                <a:ln w="29938">
                  <a:noFill/>
                </a:ln>
              </c:spPr>
              <c:txPr>
                <a:bodyPr wrap="square" lIns="38100" tIns="19050" rIns="38100" bIns="360000" anchor="t" anchorCtr="1">
                  <a:spAutoFit/>
                </a:bodyPr>
                <a:lstStyle/>
                <a:p>
                  <a:pPr>
                    <a:defRPr sz="1886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299-40CA-A931-EA7336A2C915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>
                <c:manualLayout>
                  <c:x val="4.1326531774407826E-3"/>
                  <c:y val="-3.3948919239831572E-2"/>
                </c:manualLayout>
              </c:layout>
              <c:tx>
                <c:rich>
                  <a:bodyPr wrap="square" lIns="38100" tIns="19050" rIns="38100" bIns="360000" anchor="t" anchorCtr="1">
                    <a:spAutoFit/>
                  </a:bodyPr>
                  <a:lstStyle/>
                  <a:p>
                    <a:pPr>
                      <a:defRPr sz="1886"/>
                    </a:pPr>
                    <a:r>
                      <a:rPr lang="en-US" dirty="0" smtClean="0"/>
                      <a:t>95 069,7</a:t>
                    </a:r>
                    <a:endParaRPr lang="en-US" dirty="0"/>
                  </a:p>
                </c:rich>
              </c:tx>
              <c:spPr>
                <a:noFill/>
                <a:ln w="29938"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299-40CA-A931-EA7336A2C915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2"/>
              <c:layout>
                <c:manualLayout>
                  <c:x val="-5.5102042365877775E-3"/>
                  <c:y val="-2.9705304334852627E-2"/>
                </c:manualLayout>
              </c:layout>
              <c:spPr>
                <a:noFill/>
                <a:ln w="29938">
                  <a:noFill/>
                </a:ln>
              </c:spPr>
              <c:txPr>
                <a:bodyPr wrap="square" lIns="38100" tIns="19050" rIns="38100" bIns="360000" anchor="t" anchorCtr="1">
                  <a:spAutoFit/>
                </a:bodyPr>
                <a:lstStyle/>
                <a:p>
                  <a:pPr>
                    <a:defRPr sz="1886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299-40CA-A931-EA7336A2C915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3"/>
              <c:layout>
                <c:manualLayout>
                  <c:x val="1.3775510591469444E-3"/>
                  <c:y val="-4.8801571407257882E-2"/>
                </c:manualLayout>
              </c:layout>
              <c:spPr>
                <a:noFill/>
                <a:ln w="29938">
                  <a:noFill/>
                </a:ln>
              </c:spPr>
              <c:txPr>
                <a:bodyPr wrap="square" lIns="38100" tIns="19050" rIns="38100" bIns="360000" anchor="t" anchorCtr="1">
                  <a:spAutoFit/>
                </a:bodyPr>
                <a:lstStyle/>
                <a:p>
                  <a:pPr>
                    <a:defRPr sz="1886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299-40CA-A931-EA7336A2C915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 w="29938">
                <a:noFill/>
              </a:ln>
            </c:spPr>
            <c:txPr>
              <a:bodyPr wrap="square" lIns="38100" tIns="19050" rIns="38100" bIns="360000" anchor="t" anchorCtr="1">
                <a:spAutoFit/>
              </a:bodyPr>
              <a:lstStyle/>
              <a:p>
                <a:pPr>
                  <a:defRPr sz="1886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2021 г.</c:v>
                </c:pt>
                <c:pt idx="1">
                  <c:v>План 2022 г. </c:v>
                </c:pt>
                <c:pt idx="2">
                  <c:v>План 2023 г.</c:v>
                </c:pt>
                <c:pt idx="3">
                  <c:v>План 2024 г.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96312.2</c:v>
                </c:pt>
                <c:pt idx="1">
                  <c:v>95069.7</c:v>
                </c:pt>
                <c:pt idx="2">
                  <c:v>86694.7</c:v>
                </c:pt>
                <c:pt idx="3">
                  <c:v>86333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A-3299-40CA-A931-EA7336A2C9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8803904"/>
        <c:axId val="258804464"/>
        <c:axId val="193574928"/>
      </c:bar3DChart>
      <c:catAx>
        <c:axId val="258803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264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41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8804464"/>
        <c:crosses val="autoZero"/>
        <c:auto val="1"/>
        <c:lblAlgn val="ctr"/>
        <c:lblOffset val="100"/>
        <c:noMultiLvlLbl val="0"/>
      </c:catAx>
      <c:valAx>
        <c:axId val="25880446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58803904"/>
        <c:crosses val="autoZero"/>
        <c:crossBetween val="between"/>
      </c:valAx>
      <c:serAx>
        <c:axId val="193574928"/>
        <c:scaling>
          <c:orientation val="minMax"/>
        </c:scaling>
        <c:delete val="1"/>
        <c:axPos val="b"/>
        <c:majorTickMark val="out"/>
        <c:minorTickMark val="none"/>
        <c:tickLblPos val="nextTo"/>
        <c:crossAx val="258804464"/>
        <c:crosses val="autoZero"/>
      </c:serAx>
      <c:spPr>
        <a:noFill/>
        <a:ln w="29938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354">
          <a:noFill/>
        </a:ln>
      </c:spPr>
    </c:sideWall>
    <c:backWall>
      <c:thickness val="0"/>
      <c:spPr>
        <a:noFill/>
        <a:ln w="25354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13112160123990374"/>
          <c:w val="0.96048524664647061"/>
          <c:h val="0.7581515832862215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2060">
                <a:alpha val="98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  <a:alpha val="98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CE0-4A22-83C7-EF52B0076B13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>
                  <a:alpha val="98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CE0-4A22-83C7-EF52B0076B13}"/>
              </c:ext>
            </c:extLst>
          </c:dPt>
          <c:dPt>
            <c:idx val="2"/>
            <c:invertIfNegative val="0"/>
            <c:bubble3D val="0"/>
            <c:spPr>
              <a:solidFill>
                <a:srgbClr val="6B13ED">
                  <a:alpha val="98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CE0-4A22-83C7-EF52B0076B13}"/>
              </c:ext>
            </c:extLst>
          </c:dPt>
          <c:dPt>
            <c:idx val="3"/>
            <c:invertIfNegative val="0"/>
            <c:bubble3D val="0"/>
            <c:spPr>
              <a:solidFill>
                <a:srgbClr val="0000FF">
                  <a:alpha val="98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CE0-4A22-83C7-EF52B0076B13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5CE0-4A22-83C7-EF52B0076B13}"/>
              </c:ext>
            </c:extLst>
          </c:dPt>
          <c:dLbls>
            <c:dLbl>
              <c:idx val="0"/>
              <c:layout>
                <c:manualLayout>
                  <c:x val="2.126490466509149E-2"/>
                  <c:y val="-3.7176887450933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CE0-4A22-83C7-EF52B0076B1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129425314909764E-2"/>
                  <c:y val="-3.984088983553041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309</a:t>
                    </a:r>
                    <a:r>
                      <a:rPr lang="en-US" baseline="0" dirty="0" smtClean="0"/>
                      <a:t> 219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CE0-4A22-83C7-EF52B0076B1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1294294910474836E-2"/>
                  <c:y val="-2.65076209410205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230</a:t>
                    </a:r>
                    <a:r>
                      <a:rPr lang="en-US" baseline="0" dirty="0" smtClean="0"/>
                      <a:t> 182,9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CE0-4A22-83C7-EF52B0076B1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7337045915414465E-2"/>
                  <c:y val="-5.314768662857492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230</a:t>
                    </a:r>
                    <a:r>
                      <a:rPr lang="en-US" baseline="0" dirty="0" smtClean="0"/>
                      <a:t> 026,2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CE0-4A22-83C7-EF52B0076B13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5970721182856067E-2"/>
                  <c:y val="-2.65076209410206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5CE0-4A22-83C7-EF52B0076B1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1158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56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2021 г. </c:v>
                </c:pt>
                <c:pt idx="1">
                  <c:v>План 2022 г.</c:v>
                </c:pt>
                <c:pt idx="2">
                  <c:v>План 2023 г.</c:v>
                </c:pt>
                <c:pt idx="3">
                  <c:v>План 2024 г.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295096.59999999998</c:v>
                </c:pt>
                <c:pt idx="1">
                  <c:v>309219</c:v>
                </c:pt>
                <c:pt idx="2">
                  <c:v>230182.9</c:v>
                </c:pt>
                <c:pt idx="3">
                  <c:v>230026.2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9-5CE0-4A22-83C7-EF52B0076B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8806704"/>
        <c:axId val="258807264"/>
        <c:axId val="260245968"/>
      </c:bar3DChart>
      <c:catAx>
        <c:axId val="25880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7907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1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8807264"/>
        <c:crosses val="autoZero"/>
        <c:auto val="1"/>
        <c:lblAlgn val="ctr"/>
        <c:lblOffset val="100"/>
        <c:noMultiLvlLbl val="0"/>
      </c:catAx>
      <c:valAx>
        <c:axId val="25880726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58806704"/>
        <c:crosses val="autoZero"/>
        <c:crossBetween val="between"/>
      </c:valAx>
      <c:serAx>
        <c:axId val="260245968"/>
        <c:scaling>
          <c:orientation val="minMax"/>
        </c:scaling>
        <c:delete val="1"/>
        <c:axPos val="b"/>
        <c:majorTickMark val="out"/>
        <c:minorTickMark val="none"/>
        <c:tickLblPos val="nextTo"/>
        <c:crossAx val="258807264"/>
        <c:crosses val="autoZero"/>
      </c:serAx>
      <c:spPr>
        <a:noFill/>
        <a:ln w="2521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370">
          <a:noFill/>
        </a:ln>
      </c:spPr>
    </c:sideWall>
    <c:backWall>
      <c:thickness val="0"/>
      <c:spPr>
        <a:noFill/>
        <a:ln w="25370">
          <a:noFill/>
        </a:ln>
      </c:spPr>
    </c:backWall>
    <c:plotArea>
      <c:layout>
        <c:manualLayout>
          <c:layoutTarget val="inner"/>
          <c:xMode val="edge"/>
          <c:yMode val="edge"/>
          <c:x val="2.5881165968460024E-3"/>
          <c:y val="0.35468809509850768"/>
          <c:w val="0.96537845721930993"/>
          <c:h val="0.38373956680072518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>
                <a:alpha val="98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5000"/>
                  <a:lumOff val="35000"/>
                  <a:alpha val="98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AEA-4321-9A22-27C4A28A8459}"/>
              </c:ext>
            </c:extLst>
          </c:dPt>
          <c:dPt>
            <c:idx val="1"/>
            <c:invertIfNegative val="0"/>
            <c:bubble3D val="0"/>
            <c:spPr>
              <a:solidFill>
                <a:srgbClr val="0066CC">
                  <a:alpha val="97255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AEA-4321-9A22-27C4A28A8459}"/>
              </c:ext>
            </c:extLst>
          </c:dPt>
          <c:dPt>
            <c:idx val="2"/>
            <c:invertIfNegative val="0"/>
            <c:bubble3D val="0"/>
            <c:spPr>
              <a:solidFill>
                <a:srgbClr val="6B13ED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AEA-4321-9A22-27C4A28A8459}"/>
              </c:ext>
            </c:extLst>
          </c:dPt>
          <c:dPt>
            <c:idx val="3"/>
            <c:invertIfNegative val="0"/>
            <c:bubble3D val="0"/>
            <c:spPr>
              <a:solidFill>
                <a:srgbClr val="0000FF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AEA-4321-9A22-27C4A28A8459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>
                  <a:alpha val="98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AEA-4321-9A22-27C4A28A8459}"/>
              </c:ext>
            </c:extLst>
          </c:dPt>
          <c:dLbls>
            <c:dLbl>
              <c:idx val="0"/>
              <c:layout>
                <c:manualLayout>
                  <c:x val="2.0986550743236382E-2"/>
                  <c:y val="-0.24844902698560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AEA-4321-9A22-27C4A28A845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9680680410623364E-2"/>
                  <c:y val="-0.2410759739528480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13</a:t>
                    </a:r>
                    <a:r>
                      <a:rPr lang="en-US" baseline="0" dirty="0" smtClean="0"/>
                      <a:t> 144,9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AEA-4321-9A22-27C4A28A845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629606776033781E-2"/>
                  <c:y val="-0.247094284903272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AEA-4321-9A22-27C4A28A8459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5320563709428137E-2"/>
                  <c:y val="-0.243123903647976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AEA-4321-9A22-27C4A28A8459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0554089709762533E-2"/>
                  <c:y val="-3.75586854460093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5AEA-4321-9A22-27C4A28A845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998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3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2021 г. </c:v>
                </c:pt>
                <c:pt idx="1">
                  <c:v>План 2022 г.</c:v>
                </c:pt>
                <c:pt idx="2">
                  <c:v>План 2023 г.</c:v>
                </c:pt>
                <c:pt idx="3">
                  <c:v>План 2024 г.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12508</c:v>
                </c:pt>
                <c:pt idx="1">
                  <c:v>13144.9</c:v>
                </c:pt>
                <c:pt idx="2">
                  <c:v>13457.1</c:v>
                </c:pt>
                <c:pt idx="3">
                  <c:v>13395.6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5AEA-4321-9A22-27C4A28A84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58811744"/>
        <c:axId val="258812304"/>
        <c:axId val="0"/>
      </c:bar3DChart>
      <c:catAx>
        <c:axId val="25881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1214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8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8812304"/>
        <c:crosses val="autoZero"/>
        <c:auto val="1"/>
        <c:lblAlgn val="ctr"/>
        <c:lblOffset val="100"/>
        <c:noMultiLvlLbl val="0"/>
      </c:catAx>
      <c:valAx>
        <c:axId val="25881230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58811744"/>
        <c:crosses val="autoZero"/>
        <c:crossBetween val="between"/>
      </c:valAx>
      <c:spPr>
        <a:noFill/>
        <a:ln w="2561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366">
          <a:noFill/>
        </a:ln>
      </c:spPr>
    </c:sideWall>
    <c:backWall>
      <c:thickness val="0"/>
      <c:spPr>
        <a:noFill/>
        <a:ln w="25366">
          <a:noFill/>
        </a:ln>
      </c:spPr>
    </c:backWall>
    <c:plotArea>
      <c:layout>
        <c:manualLayout>
          <c:layoutTarget val="inner"/>
          <c:xMode val="edge"/>
          <c:yMode val="edge"/>
          <c:x val="0.10220123060566139"/>
          <c:y val="0.27355311355311357"/>
          <c:w val="0.88068901287397761"/>
          <c:h val="0.6395735917625681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>
                <a:alpha val="98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5000"/>
                  <a:lumOff val="35000"/>
                  <a:alpha val="98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7DB-49FF-ADFE-DA97835C9B43}"/>
              </c:ext>
            </c:extLst>
          </c:dPt>
          <c:dPt>
            <c:idx val="1"/>
            <c:invertIfNegative val="0"/>
            <c:bubble3D val="0"/>
            <c:spPr>
              <a:solidFill>
                <a:srgbClr val="0066CC">
                  <a:alpha val="97255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7DB-49FF-ADFE-DA97835C9B43}"/>
              </c:ext>
            </c:extLst>
          </c:dPt>
          <c:dPt>
            <c:idx val="2"/>
            <c:invertIfNegative val="0"/>
            <c:bubble3D val="0"/>
            <c:spPr>
              <a:solidFill>
                <a:srgbClr val="6B13ED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7DB-49FF-ADFE-DA97835C9B43}"/>
              </c:ext>
            </c:extLst>
          </c:dPt>
          <c:dPt>
            <c:idx val="3"/>
            <c:invertIfNegative val="0"/>
            <c:bubble3D val="0"/>
            <c:spPr>
              <a:solidFill>
                <a:srgbClr val="0000FF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7DB-49FF-ADFE-DA97835C9B43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>
                  <a:alpha val="98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7DB-49FF-ADFE-DA97835C9B43}"/>
              </c:ext>
            </c:extLst>
          </c:dPt>
          <c:dLbls>
            <c:dLbl>
              <c:idx val="0"/>
              <c:layout>
                <c:manualLayout>
                  <c:x val="9.0480683976975167E-3"/>
                  <c:y val="-3.75586854460093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7DB-49FF-ADFE-DA97835C9B4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5400569980812078E-3"/>
                  <c:y val="-4.225352112676056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79</a:t>
                    </a:r>
                    <a:r>
                      <a:rPr lang="en-US" baseline="0" dirty="0" smtClean="0"/>
                      <a:t> 195,0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7DB-49FF-ADFE-DA97835C9B4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914519741039951E-2"/>
                  <c:y val="-5.269947488849619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74</a:t>
                    </a:r>
                    <a:r>
                      <a:rPr lang="en-US" baseline="0" dirty="0" smtClean="0"/>
                      <a:t> 672,0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7DB-49FF-ADFE-DA97835C9B4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910470085293613E-2"/>
                  <c:y val="-5.59565231142982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7DB-49FF-ADFE-DA97835C9B43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016022799232616E-3"/>
                  <c:y val="-5.16431924882629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C7DB-49FF-ADFE-DA97835C9B4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30666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74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2021 г. </c:v>
                </c:pt>
                <c:pt idx="1">
                  <c:v>План 2022 г.</c:v>
                </c:pt>
                <c:pt idx="2">
                  <c:v>План 2023 г.</c:v>
                </c:pt>
                <c:pt idx="3">
                  <c:v>План 2024 г.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19882.2</c:v>
                </c:pt>
                <c:pt idx="1">
                  <c:v>79195</c:v>
                </c:pt>
                <c:pt idx="2">
                  <c:v>74672</c:v>
                </c:pt>
                <c:pt idx="3">
                  <c:v>20480.599999999999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A-C7DB-49FF-ADFE-DA97835C9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8815104"/>
        <c:axId val="258815664"/>
        <c:axId val="258913424"/>
      </c:bar3DChart>
      <c:catAx>
        <c:axId val="258815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1468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4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8815664"/>
        <c:crosses val="autoZero"/>
        <c:auto val="1"/>
        <c:lblAlgn val="ctr"/>
        <c:lblOffset val="100"/>
        <c:noMultiLvlLbl val="0"/>
      </c:catAx>
      <c:valAx>
        <c:axId val="258815664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258815104"/>
        <c:crosses val="autoZero"/>
        <c:crossBetween val="between"/>
      </c:valAx>
      <c:serAx>
        <c:axId val="258913424"/>
        <c:scaling>
          <c:orientation val="minMax"/>
        </c:scaling>
        <c:delete val="1"/>
        <c:axPos val="b"/>
        <c:majorTickMark val="out"/>
        <c:minorTickMark val="none"/>
        <c:tickLblPos val="nextTo"/>
        <c:crossAx val="258815664"/>
        <c:crosses val="autoZero"/>
      </c:serAx>
      <c:spPr>
        <a:noFill/>
        <a:ln w="26818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351">
          <a:noFill/>
        </a:ln>
      </c:spPr>
    </c:sideWall>
    <c:backWall>
      <c:thickness val="0"/>
      <c:spPr>
        <a:noFill/>
        <a:ln w="25351">
          <a:noFill/>
        </a:ln>
      </c:spPr>
    </c:backWall>
    <c:plotArea>
      <c:layout>
        <c:manualLayout>
          <c:layoutTarget val="inner"/>
          <c:xMode val="edge"/>
          <c:yMode val="edge"/>
          <c:x val="3.5982472848653836E-2"/>
          <c:y val="2.0751057429308443E-2"/>
          <c:w val="0.95875379838397479"/>
          <c:h val="0.8860725901723618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>
                <a:alpha val="98000"/>
              </a:srgbClr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5000"/>
                  <a:lumOff val="35000"/>
                  <a:alpha val="98000"/>
                </a:schemeClr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741-41B9-9234-592EB36C32F3}"/>
              </c:ext>
            </c:extLst>
          </c:dPt>
          <c:dPt>
            <c:idx val="1"/>
            <c:invertIfNegative val="0"/>
            <c:bubble3D val="0"/>
            <c:spPr>
              <a:solidFill>
                <a:srgbClr val="0066CC">
                  <a:alpha val="97255"/>
                </a:srgbClr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741-41B9-9234-592EB36C32F3}"/>
              </c:ext>
            </c:extLst>
          </c:dPt>
          <c:dPt>
            <c:idx val="2"/>
            <c:invertIfNegative val="0"/>
            <c:bubble3D val="0"/>
            <c:spPr>
              <a:solidFill>
                <a:srgbClr val="6B13ED">
                  <a:alpha val="97647"/>
                </a:srgbClr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741-41B9-9234-592EB36C32F3}"/>
              </c:ext>
            </c:extLst>
          </c:dPt>
          <c:dPt>
            <c:idx val="3"/>
            <c:invertIfNegative val="0"/>
            <c:bubble3D val="0"/>
            <c:spPr>
              <a:solidFill>
                <a:srgbClr val="0000FF">
                  <a:alpha val="97647"/>
                </a:srgbClr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741-41B9-9234-592EB36C32F3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>
                  <a:alpha val="98000"/>
                </a:srgbClr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741-41B9-9234-592EB36C32F3}"/>
              </c:ext>
            </c:extLst>
          </c:dPt>
          <c:dLbls>
            <c:dLbl>
              <c:idx val="0"/>
              <c:layout>
                <c:manualLayout>
                  <c:x val="2.4950651392687651E-2"/>
                  <c:y val="-0.121661544875156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741-41B9-9234-592EB36C32F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3704073093306698E-2"/>
                  <c:y val="-0.1120055042130731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en-US" baseline="0" dirty="0" smtClean="0"/>
                      <a:t> 023 843,9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741-41B9-9234-592EB36C32F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426902786982547E-2"/>
                  <c:y val="-8.652941843271934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en-US" baseline="0" dirty="0" smtClean="0"/>
                      <a:t> 037 052,8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741-41B9-9234-592EB36C32F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768542698738674E-2"/>
                  <c:y val="-0.1071776914941721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en-US" baseline="0" dirty="0" smtClean="0"/>
                      <a:t> 045 214,4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8741-41B9-9234-592EB36C32F3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5882470717163586E-3"/>
                  <c:y val="-3.37960233219171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8741-41B9-9234-592EB36C32F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712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47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2021 г. </c:v>
                </c:pt>
                <c:pt idx="1">
                  <c:v>План 2022 г.</c:v>
                </c:pt>
                <c:pt idx="2">
                  <c:v>План 2023 г.</c:v>
                </c:pt>
                <c:pt idx="3">
                  <c:v>План 2024 г.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965259.9</c:v>
                </c:pt>
                <c:pt idx="1">
                  <c:v>1023843.9</c:v>
                </c:pt>
                <c:pt idx="2">
                  <c:v>1037052.8</c:v>
                </c:pt>
                <c:pt idx="3">
                  <c:v>1045214.4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A-8741-41B9-9234-592EB36C32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6497680"/>
        <c:axId val="266498240"/>
        <c:axId val="155843376"/>
      </c:bar3DChart>
      <c:catAx>
        <c:axId val="266497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0113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73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6498240"/>
        <c:crosses val="autoZero"/>
        <c:auto val="1"/>
        <c:lblAlgn val="ctr"/>
        <c:lblOffset val="100"/>
        <c:noMultiLvlLbl val="0"/>
      </c:catAx>
      <c:valAx>
        <c:axId val="26649824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66497680"/>
        <c:crosses val="autoZero"/>
        <c:crossBetween val="between"/>
      </c:valAx>
      <c:serAx>
        <c:axId val="155843376"/>
        <c:scaling>
          <c:orientation val="minMax"/>
        </c:scaling>
        <c:delete val="1"/>
        <c:axPos val="b"/>
        <c:majorTickMark val="out"/>
        <c:minorTickMark val="none"/>
        <c:tickLblPos val="nextTo"/>
        <c:crossAx val="266498240"/>
        <c:crosses val="autoZero"/>
      </c:serAx>
      <c:spPr>
        <a:noFill/>
        <a:ln w="22731">
          <a:noFill/>
        </a:ln>
      </c:spPr>
    </c:plotArea>
    <c:plotVisOnly val="1"/>
    <c:dispBlanksAs val="gap"/>
    <c:showDLblsOverMax val="0"/>
  </c:chart>
  <c:spPr>
    <a:noFill/>
    <a:ln>
      <a:noFill/>
    </a:ln>
    <a:effectLst>
      <a:glow rad="127000">
        <a:schemeClr val="bg1"/>
      </a:glow>
    </a:effectLst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5409010978269463E-2"/>
          <c:y val="0.21607340910294706"/>
          <c:w val="0.96459098902173057"/>
          <c:h val="0.51647741727703844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4472C4"/>
            </a:solidFill>
            <a:ln w="25601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70C0"/>
              </a:solidFill>
              <a:ln w="25601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CDD-4470-89C8-CB992B306B64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 w="25601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CDD-4470-89C8-CB992B306B64}"/>
              </c:ext>
            </c:extLst>
          </c:dPt>
          <c:dPt>
            <c:idx val="3"/>
            <c:invertIfNegative val="0"/>
            <c:bubble3D val="0"/>
            <c:spPr>
              <a:solidFill>
                <a:srgbClr val="002060"/>
              </a:solidFill>
              <a:ln w="25601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CDD-4470-89C8-CB992B306B64}"/>
              </c:ext>
            </c:extLst>
          </c:dPt>
          <c:dLbls>
            <c:dLbl>
              <c:idx val="0"/>
              <c:layout>
                <c:manualLayout>
                  <c:x val="-4.2612178010069347E-3"/>
                  <c:y val="-0.3488559717471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3CDD-4470-89C8-CB992B306B6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019248463012754E-3"/>
                  <c:y val="-0.3372733737106066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18</a:t>
                    </a:r>
                    <a:r>
                      <a:rPr lang="en-US" baseline="0" dirty="0" smtClean="0"/>
                      <a:t> 145,8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CDD-4470-89C8-CB992B306B6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6281584788590656E-2"/>
                  <c:y val="-0.3372733737106066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15</a:t>
                    </a:r>
                    <a:r>
                      <a:rPr lang="en-US" baseline="0" dirty="0"/>
                      <a:t> 172,1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CDD-4470-89C8-CB992B306B6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7251355432011103E-2"/>
                  <c:y val="-0.34166779890967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CDD-4470-89C8-CB992B306B6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601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11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 2021 г.</c:v>
                </c:pt>
                <c:pt idx="1">
                  <c:v>План 2022 г.</c:v>
                </c:pt>
                <c:pt idx="2">
                  <c:v>План 2023 г.</c:v>
                </c:pt>
                <c:pt idx="3">
                  <c:v>План 2024 г.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 formatCode="#,##0.00">
                  <c:v>14484.6</c:v>
                </c:pt>
                <c:pt idx="1">
                  <c:v>18145.8</c:v>
                </c:pt>
                <c:pt idx="2" formatCode="#,##0.00">
                  <c:v>15172.1</c:v>
                </c:pt>
                <c:pt idx="3" formatCode="#,##0.00">
                  <c:v>15055.5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3CDD-4470-89C8-CB992B306B64}"/>
            </c:ext>
          </c:extLst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rgbClr val="4472C4"/>
            </a:solidFill>
            <a:ln w="25601">
              <a:noFill/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План  2021 г.</c:v>
                </c:pt>
                <c:pt idx="1">
                  <c:v>План 2022 г.</c:v>
                </c:pt>
                <c:pt idx="2">
                  <c:v>План 2023 г.</c:v>
                </c:pt>
                <c:pt idx="3">
                  <c:v>План 2024 г.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CDD-4470-89C8-CB992B306B64}"/>
            </c:ext>
          </c:extLst>
        </c:ser>
        <c:ser>
          <c:idx val="3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rgbClr val="4472C4"/>
            </a:solidFill>
            <a:ln w="25601">
              <a:noFill/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План  2021 г.</c:v>
                </c:pt>
                <c:pt idx="1">
                  <c:v>План 2022 г.</c:v>
                </c:pt>
                <c:pt idx="2">
                  <c:v>План 2023 г.</c:v>
                </c:pt>
                <c:pt idx="3">
                  <c:v>План 2024 г.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3CDD-4470-89C8-CB992B306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60843264"/>
        <c:axId val="260847184"/>
        <c:axId val="0"/>
      </c:bar3DChart>
      <c:catAx>
        <c:axId val="260843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40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29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0847184"/>
        <c:crosses val="autoZero"/>
        <c:auto val="1"/>
        <c:lblAlgn val="ctr"/>
        <c:lblOffset val="100"/>
        <c:noMultiLvlLbl val="0"/>
      </c:catAx>
      <c:valAx>
        <c:axId val="26084718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60843264"/>
        <c:crosses val="autoZero"/>
        <c:crossBetween val="between"/>
      </c:valAx>
      <c:spPr>
        <a:noFill/>
        <a:ln w="2560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366">
          <a:noFill/>
        </a:ln>
      </c:spPr>
    </c:sideWall>
    <c:backWall>
      <c:thickness val="0"/>
      <c:spPr>
        <a:noFill/>
        <a:ln w="25366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1.6434943899555487E-3"/>
          <c:w val="0.99493845409491566"/>
          <c:h val="0.8179110034417734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>
                <a:alpha val="98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5000"/>
                  <a:lumOff val="35000"/>
                  <a:alpha val="98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460-489C-A46A-CFA19A60DA9D}"/>
              </c:ext>
            </c:extLst>
          </c:dPt>
          <c:dPt>
            <c:idx val="1"/>
            <c:invertIfNegative val="0"/>
            <c:bubble3D val="0"/>
            <c:spPr>
              <a:solidFill>
                <a:srgbClr val="0066CC">
                  <a:alpha val="97255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460-489C-A46A-CFA19A60DA9D}"/>
              </c:ext>
            </c:extLst>
          </c:dPt>
          <c:dPt>
            <c:idx val="2"/>
            <c:invertIfNegative val="0"/>
            <c:bubble3D val="0"/>
            <c:spPr>
              <a:solidFill>
                <a:srgbClr val="6B13ED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460-489C-A46A-CFA19A60DA9D}"/>
              </c:ext>
            </c:extLst>
          </c:dPt>
          <c:dPt>
            <c:idx val="3"/>
            <c:invertIfNegative val="0"/>
            <c:bubble3D val="0"/>
            <c:spPr>
              <a:solidFill>
                <a:srgbClr val="0000FF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460-489C-A46A-CFA19A60DA9D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/>
              </a:solidFill>
              <a:ln w="31881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460-489C-A46A-CFA19A60DA9D}"/>
              </c:ext>
            </c:extLst>
          </c:dPt>
          <c:dLbls>
            <c:dLbl>
              <c:idx val="0"/>
              <c:layout>
                <c:manualLayout>
                  <c:x val="1.3238457029688317E-3"/>
                  <c:y val="-7.4801265226462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460-489C-A46A-CFA19A60DA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1382988249149429E-2"/>
                  <c:y val="-8.075685661243568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145</a:t>
                    </a:r>
                    <a:r>
                      <a:rPr lang="en-US" baseline="0" dirty="0" smtClean="0"/>
                      <a:t> 336,4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460-489C-A46A-CFA19A60DA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5090485896196014E-2"/>
                  <c:y val="-9.3108361454818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460-489C-A46A-CFA19A60DA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1911171412688161E-2"/>
                  <c:y val="-7.11211098612673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A460-489C-A46A-CFA19A60DA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3.8600723763570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A460-489C-A46A-CFA19A60DA9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3188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7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2021 г. </c:v>
                </c:pt>
                <c:pt idx="1">
                  <c:v>План 2022 г.</c:v>
                </c:pt>
                <c:pt idx="2">
                  <c:v>План 2023 г.</c:v>
                </c:pt>
                <c:pt idx="3">
                  <c:v>План 2024 г.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135319.20000000001</c:v>
                </c:pt>
                <c:pt idx="1">
                  <c:v>145336.4</c:v>
                </c:pt>
                <c:pt idx="2">
                  <c:v>142446.5</c:v>
                </c:pt>
                <c:pt idx="3">
                  <c:v>143733.1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A-A460-489C-A46A-CFA19A60DA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9893648"/>
        <c:axId val="259893088"/>
        <c:axId val="263259376"/>
      </c:bar3DChart>
      <c:catAx>
        <c:axId val="259893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1907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95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9893088"/>
        <c:crosses val="autoZero"/>
        <c:auto val="1"/>
        <c:lblAlgn val="ctr"/>
        <c:lblOffset val="100"/>
        <c:noMultiLvlLbl val="0"/>
      </c:catAx>
      <c:valAx>
        <c:axId val="25989308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59893648"/>
        <c:crosses val="autoZero"/>
        <c:crossBetween val="between"/>
      </c:valAx>
      <c:serAx>
        <c:axId val="263259376"/>
        <c:scaling>
          <c:orientation val="minMax"/>
        </c:scaling>
        <c:delete val="1"/>
        <c:axPos val="b"/>
        <c:majorTickMark val="out"/>
        <c:minorTickMark val="none"/>
        <c:tickLblPos val="nextTo"/>
        <c:crossAx val="259893088"/>
        <c:crosses val="autoZero"/>
      </c:serAx>
      <c:spPr>
        <a:noFill/>
        <a:ln w="2681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chemeClr val="tx1"/>
                </a:solidFill>
              </a:rPr>
              <a:t>Доходы, млн. руб.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ГО "город Ирбит", 36,1 тыс.чел.</c:v>
                </c:pt>
                <c:pt idx="1">
                  <c:v>Кушвинский ГО, 36,5 тыс. чел.</c:v>
                </c:pt>
                <c:pt idx="2">
                  <c:v>ГО Красноуфимск 38,0 тыс. чел.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2818</c:v>
                </c:pt>
                <c:pt idx="1">
                  <c:v>1758.4</c:v>
                </c:pt>
                <c:pt idx="2">
                  <c:v>1808.6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ГО "город Ирбит", 36,1 тыс.чел.</c:v>
                </c:pt>
                <c:pt idx="1">
                  <c:v>Кушвинский ГО, 36,5 тыс. чел.</c:v>
                </c:pt>
                <c:pt idx="2">
                  <c:v>ГО Красноуфимск 38,0 тыс. чел.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2547.4</c:v>
                </c:pt>
                <c:pt idx="1">
                  <c:v>1490.4</c:v>
                </c:pt>
                <c:pt idx="2">
                  <c:v>1671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ГО "город Ирбит", 36,1 тыс.чел.</c:v>
                </c:pt>
                <c:pt idx="1">
                  <c:v>Кушвинский ГО, 36,5 тыс. чел.</c:v>
                </c:pt>
                <c:pt idx="2">
                  <c:v>ГО Красноуфимск 38,0 тыс. чел.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2198.4</c:v>
                </c:pt>
                <c:pt idx="1">
                  <c:v>1519.2</c:v>
                </c:pt>
                <c:pt idx="2">
                  <c:v>1665.5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257670928"/>
        <c:axId val="257671488"/>
      </c:barChart>
      <c:catAx>
        <c:axId val="257670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7671488"/>
        <c:crosses val="autoZero"/>
        <c:auto val="1"/>
        <c:lblAlgn val="ctr"/>
        <c:lblOffset val="100"/>
        <c:noMultiLvlLbl val="0"/>
      </c:catAx>
      <c:valAx>
        <c:axId val="2576714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57670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</c:floor>
    <c:sideWall>
      <c:thickness val="0"/>
      <c:spPr>
        <a:noFill/>
        <a:ln w="25323">
          <a:noFill/>
        </a:ln>
      </c:spPr>
    </c:sideWall>
    <c:backWall>
      <c:thickness val="0"/>
      <c:spPr>
        <a:noFill/>
        <a:ln w="25323">
          <a:noFill/>
        </a:ln>
      </c:spPr>
    </c:backWall>
    <c:plotArea>
      <c:layout>
        <c:manualLayout>
          <c:layoutTarget val="inner"/>
          <c:xMode val="edge"/>
          <c:yMode val="edge"/>
          <c:x val="1.0873086475278366E-2"/>
          <c:y val="3.4025978771215083E-2"/>
          <c:w val="0.92280832178632033"/>
          <c:h val="0.8421176886778661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DDDDD"/>
            </a:solidFill>
            <a:ln w="25182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 w="25182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D59-4D52-B5FC-87A5186BF041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 w="25182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D59-4D52-B5FC-87A5186BF041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 w="25182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D59-4D52-B5FC-87A5186BF041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0">
                <a:solidFill>
                  <a:schemeClr val="accen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D59-4D52-B5FC-87A5186BF041}"/>
              </c:ext>
            </c:extLst>
          </c:dPt>
          <c:dLbls>
            <c:dLbl>
              <c:idx val="0"/>
              <c:layout>
                <c:manualLayout>
                  <c:x val="1.7996866561311782E-3"/>
                  <c:y val="-1.8561484918793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D59-4D52-B5FC-87A5186BF04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1987466245246471E-3"/>
                  <c:y val="-3.712296983758700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66</a:t>
                    </a:r>
                    <a:r>
                      <a:rPr lang="en-US" baseline="0" dirty="0" smtClean="0"/>
                      <a:t> 451,9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D59-4D52-B5FC-87A5186BF04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3.71229698375870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D59-4D52-B5FC-87A5186BF041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5993733122622242E-3"/>
                  <c:y val="-6.4965197215777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D59-4D52-B5FC-87A5186BF041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4D59-4D52-B5FC-87A5186BF04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182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84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2021 г. </c:v>
                </c:pt>
                <c:pt idx="1">
                  <c:v>План 2022 г.</c:v>
                </c:pt>
                <c:pt idx="2">
                  <c:v>План 2023 г.</c:v>
                </c:pt>
                <c:pt idx="3">
                  <c:v>План 2024 г.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64171.3</c:v>
                </c:pt>
                <c:pt idx="1">
                  <c:v>66451.899999999994</c:v>
                </c:pt>
                <c:pt idx="2">
                  <c:v>67302.899999999994</c:v>
                </c:pt>
                <c:pt idx="3">
                  <c:v>66383.899999999994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9-4D59-4D52-B5FC-87A5186BF0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5273488"/>
        <c:axId val="265274048"/>
        <c:axId val="263260624"/>
      </c:bar3DChart>
      <c:catAx>
        <c:axId val="265273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14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84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5274048"/>
        <c:crosses val="autoZero"/>
        <c:auto val="1"/>
        <c:lblAlgn val="ctr"/>
        <c:lblOffset val="100"/>
        <c:noMultiLvlLbl val="0"/>
      </c:catAx>
      <c:valAx>
        <c:axId val="265274048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265273488"/>
        <c:crosses val="autoZero"/>
        <c:crossBetween val="between"/>
      </c:valAx>
      <c:serAx>
        <c:axId val="263260624"/>
        <c:scaling>
          <c:orientation val="minMax"/>
        </c:scaling>
        <c:delete val="1"/>
        <c:axPos val="b"/>
        <c:majorTickMark val="out"/>
        <c:minorTickMark val="none"/>
        <c:tickLblPos val="nextTo"/>
        <c:crossAx val="265274048"/>
        <c:crosses val="autoZero"/>
      </c:serAx>
      <c:spPr>
        <a:noFill/>
        <a:ln w="2518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</c:floor>
    <c:sideWall>
      <c:thickness val="0"/>
      <c:spPr>
        <a:noFill/>
        <a:ln w="25363">
          <a:noFill/>
        </a:ln>
      </c:spPr>
    </c:sideWall>
    <c:backWall>
      <c:thickness val="0"/>
      <c:spPr>
        <a:noFill/>
        <a:ln w="25363">
          <a:noFill/>
        </a:ln>
      </c:spPr>
    </c:backWall>
    <c:plotArea>
      <c:layout>
        <c:manualLayout>
          <c:layoutTarget val="inner"/>
          <c:xMode val="edge"/>
          <c:yMode val="edge"/>
          <c:x val="2.2634389829701462E-2"/>
          <c:y val="3.4032402832433827E-2"/>
          <c:w val="0.96480753728335344"/>
          <c:h val="0.8421176886778661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DDDDD"/>
            </a:solidFill>
            <a:ln w="29664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 w="2966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637-4B9D-AFDD-6EBCA1EA9BA8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 w="2966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637-4B9D-AFDD-6EBCA1EA9BA8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 w="2966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637-4B9D-AFDD-6EBCA1EA9BA8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0">
                <a:solidFill>
                  <a:schemeClr val="accen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637-4B9D-AFDD-6EBCA1EA9BA8}"/>
              </c:ext>
            </c:extLst>
          </c:dPt>
          <c:dLbls>
            <c:dLbl>
              <c:idx val="0"/>
              <c:layout>
                <c:manualLayout>
                  <c:x val="0"/>
                  <c:y val="-4.17875874413493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637-4B9D-AFDD-6EBCA1EA9BA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9596588033427664E-3"/>
                  <c:y val="-1.392919581378312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27</a:t>
                    </a:r>
                    <a:r>
                      <a:rPr lang="en-US" baseline="0" dirty="0" smtClean="0"/>
                      <a:t> 154,9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637-4B9D-AFDD-6EBCA1EA9BA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7982940167141916E-3"/>
                  <c:y val="-6.50029137976545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637-4B9D-AFDD-6EBCA1EA9BA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8789764100285156E-3"/>
                  <c:y val="-4.1787587441349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E637-4B9D-AFDD-6EBCA1EA9BA8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E637-4B9D-AFDD-6EBCA1EA9BA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9664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33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2021 г. </c:v>
                </c:pt>
                <c:pt idx="1">
                  <c:v>План 2022 г.</c:v>
                </c:pt>
                <c:pt idx="2">
                  <c:v>План 2023 г.</c:v>
                </c:pt>
                <c:pt idx="3">
                  <c:v>План 2024 г.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4374.3</c:v>
                </c:pt>
                <c:pt idx="1">
                  <c:v>27154.9</c:v>
                </c:pt>
                <c:pt idx="2">
                  <c:v>1837.2</c:v>
                </c:pt>
                <c:pt idx="3">
                  <c:v>1779.6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9-E637-4B9D-AFDD-6EBCA1EA9B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5275728"/>
        <c:axId val="265276288"/>
        <c:axId val="263261872"/>
      </c:bar3DChart>
      <c:catAx>
        <c:axId val="265275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1108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33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5276288"/>
        <c:crosses val="autoZero"/>
        <c:auto val="1"/>
        <c:lblAlgn val="ctr"/>
        <c:lblOffset val="100"/>
        <c:noMultiLvlLbl val="0"/>
      </c:catAx>
      <c:valAx>
        <c:axId val="265276288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265275728"/>
        <c:crosses val="autoZero"/>
        <c:crossBetween val="between"/>
      </c:valAx>
      <c:serAx>
        <c:axId val="263261872"/>
        <c:scaling>
          <c:orientation val="minMax"/>
        </c:scaling>
        <c:delete val="1"/>
        <c:axPos val="b"/>
        <c:majorTickMark val="out"/>
        <c:minorTickMark val="none"/>
        <c:tickLblPos val="nextTo"/>
        <c:crossAx val="265276288"/>
        <c:crosses val="autoZero"/>
      </c:serAx>
      <c:spPr>
        <a:noFill/>
        <a:ln w="2966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362">
          <a:noFill/>
        </a:ln>
      </c:spPr>
    </c:sideWall>
    <c:backWall>
      <c:thickness val="0"/>
      <c:spPr>
        <a:noFill/>
        <a:ln w="25362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33712041405273446"/>
          <c:w val="0.95866932801064542"/>
          <c:h val="0.5914775868703932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>
                <a:alpha val="98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5000"/>
                  <a:lumOff val="35000"/>
                  <a:alpha val="98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68F-4832-94E0-3D43619E9D76}"/>
              </c:ext>
            </c:extLst>
          </c:dPt>
          <c:dPt>
            <c:idx val="1"/>
            <c:invertIfNegative val="0"/>
            <c:bubble3D val="0"/>
            <c:spPr>
              <a:solidFill>
                <a:srgbClr val="0066CC">
                  <a:alpha val="97255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68F-4832-94E0-3D43619E9D76}"/>
              </c:ext>
            </c:extLst>
          </c:dPt>
          <c:dPt>
            <c:idx val="2"/>
            <c:invertIfNegative val="0"/>
            <c:bubble3D val="0"/>
            <c:spPr>
              <a:solidFill>
                <a:srgbClr val="6B13ED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68F-4832-94E0-3D43619E9D76}"/>
              </c:ext>
            </c:extLst>
          </c:dPt>
          <c:dPt>
            <c:idx val="3"/>
            <c:invertIfNegative val="0"/>
            <c:bubble3D val="0"/>
            <c:spPr>
              <a:solidFill>
                <a:srgbClr val="0000FF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68F-4832-94E0-3D43619E9D76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>
                  <a:alpha val="98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68F-4832-94E0-3D43619E9D76}"/>
              </c:ext>
            </c:extLst>
          </c:dPt>
          <c:dLbls>
            <c:dLbl>
              <c:idx val="0"/>
              <c:layout>
                <c:manualLayout>
                  <c:x val="1.3307763608431775E-3"/>
                  <c:y val="-0.351634627307059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68F-4832-94E0-3D43619E9D7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4674868137506855E-3"/>
                  <c:y val="-0.3502724378845101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en-US" baseline="0" dirty="0" smtClean="0"/>
                      <a:t> 834,5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68F-4832-94E0-3D43619E9D76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749841960564751E-2"/>
                  <c:y val="-0.351686194665038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68F-4832-94E0-3D43619E9D7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798121466963063E-2"/>
                  <c:y val="-0.324517729321199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268F-4832-94E0-3D43619E9D76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3226879574184965E-3"/>
                  <c:y val="-2.38489590962183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268F-4832-94E0-3D43619E9D7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478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8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2021 г. </c:v>
                </c:pt>
                <c:pt idx="1">
                  <c:v>План 2022 г.</c:v>
                </c:pt>
                <c:pt idx="2">
                  <c:v>План 2023 г.</c:v>
                </c:pt>
                <c:pt idx="3">
                  <c:v>План 2024 г.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1883.6</c:v>
                </c:pt>
                <c:pt idx="1">
                  <c:v>1834.5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268F-4832-94E0-3D43619E9D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67866320"/>
        <c:axId val="267866880"/>
        <c:axId val="0"/>
      </c:bar3DChart>
      <c:catAx>
        <c:axId val="26786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8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7866880"/>
        <c:crosses val="autoZero"/>
        <c:auto val="1"/>
        <c:lblAlgn val="ctr"/>
        <c:lblOffset val="100"/>
        <c:noMultiLvlLbl val="0"/>
      </c:catAx>
      <c:valAx>
        <c:axId val="267866880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67866320"/>
        <c:crosses val="autoZero"/>
        <c:crossBetween val="between"/>
      </c:valAx>
      <c:spPr>
        <a:noFill/>
        <a:ln w="2520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362">
          <a:noFill/>
        </a:ln>
      </c:spPr>
    </c:sideWall>
    <c:backWall>
      <c:thickness val="0"/>
      <c:spPr>
        <a:noFill/>
        <a:ln w="25362">
          <a:noFill/>
        </a:ln>
      </c:spPr>
    </c:backWall>
    <c:plotArea>
      <c:layout>
        <c:manualLayout>
          <c:layoutTarget val="inner"/>
          <c:xMode val="edge"/>
          <c:yMode val="edge"/>
          <c:x val="7.1557348495978629E-3"/>
          <c:y val="0.26252160124659624"/>
          <c:w val="0.95866932801064542"/>
          <c:h val="0.591477586870393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>
                <a:alpha val="98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5000"/>
                  <a:lumOff val="35000"/>
                  <a:alpha val="98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A95-4514-8359-CDC25DB611E5}"/>
              </c:ext>
            </c:extLst>
          </c:dPt>
          <c:dPt>
            <c:idx val="1"/>
            <c:invertIfNegative val="0"/>
            <c:bubble3D val="0"/>
            <c:spPr>
              <a:solidFill>
                <a:srgbClr val="0066CC">
                  <a:alpha val="97255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A95-4514-8359-CDC25DB611E5}"/>
              </c:ext>
            </c:extLst>
          </c:dPt>
          <c:dPt>
            <c:idx val="2"/>
            <c:invertIfNegative val="0"/>
            <c:bubble3D val="0"/>
            <c:spPr>
              <a:solidFill>
                <a:srgbClr val="6B13ED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A95-4514-8359-CDC25DB611E5}"/>
              </c:ext>
            </c:extLst>
          </c:dPt>
          <c:dPt>
            <c:idx val="3"/>
            <c:invertIfNegative val="0"/>
            <c:bubble3D val="0"/>
            <c:spPr>
              <a:solidFill>
                <a:srgbClr val="0000FF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A95-4514-8359-CDC25DB611E5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>
                  <a:alpha val="98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A95-4514-8359-CDC25DB611E5}"/>
              </c:ext>
            </c:extLst>
          </c:dPt>
          <c:dLbls>
            <c:dLbl>
              <c:idx val="0"/>
              <c:layout>
                <c:manualLayout>
                  <c:x val="7.0702410945773127E-3"/>
                  <c:y val="-8.185182363299625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93</a:t>
                    </a:r>
                    <a:r>
                      <a:rPr lang="en-US" baseline="0" dirty="0"/>
                      <a:t> 574,9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A95-4514-8359-CDC25DB611E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788107776970918E-3"/>
                  <c:y val="-7.171487225205376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30</a:t>
                    </a:r>
                    <a:r>
                      <a:rPr lang="en-US" baseline="0" dirty="0" smtClean="0"/>
                      <a:t> 460,3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A95-4514-8359-CDC25DB611E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2788107776971447E-3"/>
                  <c:y val="-6.18937215129663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A95-4514-8359-CDC25DB611E5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4349051872274458E-3"/>
                  <c:y val="-6.7193262160104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A95-4514-8359-CDC25DB611E5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3226879574184965E-3"/>
                  <c:y val="-2.38489590962183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1A95-4514-8359-CDC25DB611E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1178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9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4"/>
                <c:pt idx="0">
                  <c:v>План 2021 г. </c:v>
                </c:pt>
                <c:pt idx="1">
                  <c:v>План 2022 г.</c:v>
                </c:pt>
                <c:pt idx="2">
                  <c:v>План 2023 г.</c:v>
                </c:pt>
                <c:pt idx="3">
                  <c:v>План 2024 г.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93574.9</c:v>
                </c:pt>
                <c:pt idx="1">
                  <c:v>30460.3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A-1A95-4514-8359-CDC25DB611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9765312"/>
        <c:axId val="269765872"/>
        <c:axId val="268538912"/>
      </c:bar3DChart>
      <c:catAx>
        <c:axId val="269765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7918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9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9765872"/>
        <c:crosses val="autoZero"/>
        <c:auto val="1"/>
        <c:lblAlgn val="ctr"/>
        <c:lblOffset val="100"/>
        <c:noMultiLvlLbl val="0"/>
      </c:catAx>
      <c:valAx>
        <c:axId val="26976587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69765312"/>
        <c:crosses val="autoZero"/>
        <c:crossBetween val="between"/>
      </c:valAx>
      <c:serAx>
        <c:axId val="268538912"/>
        <c:scaling>
          <c:orientation val="minMax"/>
        </c:scaling>
        <c:delete val="1"/>
        <c:axPos val="b"/>
        <c:majorTickMark val="out"/>
        <c:minorTickMark val="none"/>
        <c:tickLblPos val="nextTo"/>
        <c:crossAx val="269765872"/>
        <c:crosses val="autoZero"/>
      </c:serAx>
      <c:spPr>
        <a:noFill/>
        <a:ln w="2519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7624078688069176E-2"/>
          <c:y val="0.114319643789791"/>
          <c:w val="0.96714579248605226"/>
          <c:h val="0.55640759392829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FF7C80"/>
            </a:solidFill>
            <a:ln w="25593">
              <a:noFill/>
            </a:ln>
          </c:spPr>
          <c:invertIfNegative val="0"/>
          <c:dLbls>
            <c:dLbl>
              <c:idx val="0"/>
              <c:layout>
                <c:manualLayout>
                  <c:x val="-2.3660708343099891E-2"/>
                  <c:y val="-3.951872285285508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en-US" baseline="0" dirty="0" smtClean="0"/>
                      <a:t> 283,8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D7B-4D38-B97A-58D149D626B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0185338674770917E-2"/>
                  <c:y val="-3.145063625208799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en-US" baseline="0" dirty="0" smtClean="0"/>
                      <a:t> 631,1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D7B-4D38-B97A-58D149D626B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7449693788276571E-2"/>
                  <c:y val="-2.62179775970951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39</a:t>
                    </a:r>
                    <a:r>
                      <a:rPr lang="en-US" baseline="0" dirty="0" smtClean="0"/>
                      <a:t> 958,1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D7B-4D38-B97A-58D149D626B5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2050716648291176E-2"/>
                  <c:y val="-3.9357162218446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D7B-4D38-B97A-58D149D626B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645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Содержание Думы городского округа Красноуфимск</c:v>
                </c:pt>
                <c:pt idx="1">
                  <c:v>Содержание Ревизионной комиссии городского округа Красноуфимск</c:v>
                </c:pt>
                <c:pt idx="2">
                  <c:v>Резервный фонд Администрации городского округа Красноуфимск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2275.8000000000002</c:v>
                </c:pt>
                <c:pt idx="1">
                  <c:v>3575.9</c:v>
                </c:pt>
                <c:pt idx="2">
                  <c:v>2056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D7B-4D38-B97A-58D149D626B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FF33CC"/>
            </a:solidFill>
            <a:ln w="25593">
              <a:noFill/>
            </a:ln>
          </c:spPr>
          <c:invertIfNegative val="0"/>
          <c:dLbls>
            <c:dLbl>
              <c:idx val="0"/>
              <c:layout>
                <c:manualLayout>
                  <c:x val="1.4870980157248812E-2"/>
                  <c:y val="-2.13886033227774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D7B-4D38-B97A-58D149D626B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834457572626961E-2"/>
                  <c:y val="-6.5796704658896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4D7B-4D38-B97A-58D149D626B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5134489114990722E-3"/>
                  <c:y val="-6.04618981349871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D7B-4D38-B97A-58D149D626B5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1760382212421904E-2"/>
                  <c:y val="-5.24762162912620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4D7B-4D38-B97A-58D149D626B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645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Содержание Думы городского округа Красноуфимск</c:v>
                </c:pt>
                <c:pt idx="1">
                  <c:v>Содержание Ревизионной комиссии городского округа Красноуфимск</c:v>
                </c:pt>
                <c:pt idx="2">
                  <c:v>Резервный фонд Администрации городского округа Красноуфимск</c:v>
                </c:pt>
              </c:strCache>
            </c:strRef>
          </c:cat>
          <c:val>
            <c:numRef>
              <c:f>Лист1!$C$2:$C$4</c:f>
              <c:numCache>
                <c:formatCode>#,##0.00</c:formatCode>
                <c:ptCount val="3"/>
                <c:pt idx="0">
                  <c:v>2378.1</c:v>
                </c:pt>
                <c:pt idx="1">
                  <c:v>3567.1</c:v>
                </c:pt>
                <c:pt idx="2">
                  <c:v>2945.8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4D7B-4D38-B97A-58D149D626B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CC99FF"/>
            </a:solidFill>
            <a:ln w="25593">
              <a:noFill/>
            </a:ln>
          </c:spPr>
          <c:invertIfNegative val="0"/>
          <c:dLbls>
            <c:dLbl>
              <c:idx val="0"/>
              <c:layout>
                <c:manualLayout>
                  <c:x val="1.7995931324460958E-2"/>
                  <c:y val="-6.8380641813049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4D7B-4D38-B97A-58D149D626B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8622277478473086E-2"/>
                  <c:y val="-3.4286228678898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4D7B-4D38-B97A-58D149D626B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3008242390753683E-2"/>
                  <c:y val="-3.95186770095752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4D7B-4D38-B97A-58D149D626B5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170525542080118E-2"/>
                  <c:y val="-2.36142973310679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4D7B-4D38-B97A-58D149D626B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645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Содержание Думы городского округа Красноуфимск</c:v>
                </c:pt>
                <c:pt idx="1">
                  <c:v>Содержание Ревизионной комиссии городского округа Красноуфимск</c:v>
                </c:pt>
                <c:pt idx="2">
                  <c:v>Резервный фонд Администрации городского округа Красноуфимск</c:v>
                </c:pt>
              </c:strCache>
            </c:strRef>
          </c:cat>
          <c:val>
            <c:numRef>
              <c:f>Лист1!$D$2:$D$4</c:f>
              <c:numCache>
                <c:formatCode>#,##0.00</c:formatCode>
                <c:ptCount val="3"/>
                <c:pt idx="0">
                  <c:v>2365.5</c:v>
                </c:pt>
                <c:pt idx="1">
                  <c:v>3428.5</c:v>
                </c:pt>
                <c:pt idx="2">
                  <c:v>3364.9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4D7B-4D38-B97A-58D149D626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9769232"/>
        <c:axId val="269769792"/>
        <c:axId val="0"/>
      </c:bar3DChart>
      <c:catAx>
        <c:axId val="269769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6398">
            <a:noFill/>
          </a:ln>
        </c:spPr>
        <c:txPr>
          <a:bodyPr rot="-60000000" spcFirstLastPara="1" vertOverflow="ellipsis" vert="horz" wrap="square" anchor="ctr" anchorCtr="0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9769792"/>
        <c:crosses val="autoZero"/>
        <c:auto val="1"/>
        <c:lblAlgn val="ctr"/>
        <c:lblOffset val="100"/>
        <c:noMultiLvlLbl val="0"/>
      </c:catAx>
      <c:valAx>
        <c:axId val="269769792"/>
        <c:scaling>
          <c:orientation val="minMax"/>
        </c:scaling>
        <c:delete val="1"/>
        <c:axPos val="l"/>
        <c:majorGridlines>
          <c:spPr>
            <a:ln w="9617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out"/>
        <c:minorTickMark val="none"/>
        <c:tickLblPos val="nextTo"/>
        <c:crossAx val="269769232"/>
        <c:crossesAt val="1"/>
        <c:crossBetween val="between"/>
      </c:valAx>
      <c:spPr>
        <a:noFill/>
        <a:ln w="25639">
          <a:noFill/>
        </a:ln>
      </c:spPr>
    </c:plotArea>
    <c:legend>
      <c:legendPos val="t"/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Бюджетные кредиты, полученные от других уровней бюджетов РФ</c:v>
                </c:pt>
              </c:strCache>
            </c:strRef>
          </c:tx>
          <c:spPr>
            <a:solidFill>
              <a:srgbClr val="F7944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0675608715875553E-2"/>
                  <c:y val="-3.0006125803206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EB9-487F-A02E-D386EBD4D24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7248953440706015E-2"/>
                  <c:y val="-2.72782961847329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EB9-487F-A02E-D386EBD4D24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6293378899321894E-2"/>
                  <c:y val="-1.9094807329313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EB9-487F-A02E-D386EBD4D24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720000" anchor="t" anchorCtr="0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на 01.01.2023 г.  48129,5 тыс. руб.</c:v>
                </c:pt>
                <c:pt idx="1">
                  <c:v>на 01.01.2024 г.  62493,3 тыс. руб.</c:v>
                </c:pt>
                <c:pt idx="2">
                  <c:v>на 01.01.2025 г.  63869 тыс. руб.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20129.5</c:v>
                </c:pt>
                <c:pt idx="1">
                  <c:v>34493.300000000003</c:v>
                </c:pt>
                <c:pt idx="2">
                  <c:v>38869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EB9-487F-A02E-D386EBD4D24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Кредиты кредитных организаций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0395642890366965E-2"/>
                  <c:y val="-3.2733955421679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DEB9-487F-A02E-D386EBD4D24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337804357937771E-2"/>
                  <c:y val="-2.45504665662596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EB9-487F-A02E-D386EBD4D24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8484493807598717E-2"/>
                  <c:y val="-4.09174442770993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DEB9-487F-A02E-D386EBD4D24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на 01.01.2023 г.  48129,5 тыс. руб.</c:v>
                </c:pt>
                <c:pt idx="1">
                  <c:v>на 01.01.2024 г.  62493,3 тыс. руб.</c:v>
                </c:pt>
                <c:pt idx="2">
                  <c:v>на 01.01.2025 г.  63869 тыс. руб.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28000</c:v>
                </c:pt>
                <c:pt idx="1">
                  <c:v>28000</c:v>
                </c:pt>
                <c:pt idx="2">
                  <c:v>25000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DEB9-487F-A02E-D386EBD4D2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8808944"/>
        <c:axId val="258807824"/>
        <c:axId val="0"/>
      </c:bar3DChart>
      <c:catAx>
        <c:axId val="258808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8807824"/>
        <c:crosses val="autoZero"/>
        <c:auto val="1"/>
        <c:lblAlgn val="ctr"/>
        <c:lblOffset val="100"/>
        <c:noMultiLvlLbl val="0"/>
      </c:catAx>
      <c:valAx>
        <c:axId val="2588078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58808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tx1"/>
                </a:solidFill>
              </a:rPr>
              <a:t>Расходы</a:t>
            </a:r>
            <a:r>
              <a:rPr lang="ru-RU" dirty="0">
                <a:solidFill>
                  <a:schemeClr val="tx1"/>
                </a:solidFill>
              </a:rPr>
              <a:t>, млн. руб.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ГО "город  Ирбит", 36,1 тыс.чел.</c:v>
                </c:pt>
                <c:pt idx="1">
                  <c:v>Кушвинский ГО, 36,5 тыс. чел.</c:v>
                </c:pt>
                <c:pt idx="2">
                  <c:v>ГО Красноуфимск 38,0 тыс. чел.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2818</c:v>
                </c:pt>
                <c:pt idx="1">
                  <c:v>1796.5</c:v>
                </c:pt>
                <c:pt idx="2">
                  <c:v>1855.7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ГО "город  Ирбит", 36,1 тыс.чел.</c:v>
                </c:pt>
                <c:pt idx="1">
                  <c:v>Кушвинский ГО, 36,5 тыс. чел.</c:v>
                </c:pt>
                <c:pt idx="2">
                  <c:v>ГО Красноуфимск 38,0 тыс. чел.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2547.4</c:v>
                </c:pt>
                <c:pt idx="1">
                  <c:v>1517.2</c:v>
                </c:pt>
                <c:pt idx="2">
                  <c:v>1699.7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ГО "город  Ирбит", 36,1 тыс.чел.</c:v>
                </c:pt>
                <c:pt idx="1">
                  <c:v>Кушвинский ГО, 36,5 тыс. чел.</c:v>
                </c:pt>
                <c:pt idx="2">
                  <c:v>ГО Красноуфимск 38,0 тыс. чел.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2198.4</c:v>
                </c:pt>
                <c:pt idx="1">
                  <c:v>1547.5</c:v>
                </c:pt>
                <c:pt idx="2">
                  <c:v>1673.3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257376768"/>
        <c:axId val="257378448"/>
      </c:barChart>
      <c:catAx>
        <c:axId val="257376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7378448"/>
        <c:crosses val="autoZero"/>
        <c:auto val="1"/>
        <c:lblAlgn val="ctr"/>
        <c:lblOffset val="100"/>
        <c:noMultiLvlLbl val="0"/>
      </c:catAx>
      <c:valAx>
        <c:axId val="257378448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57376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242289969062132E-2"/>
          <c:y val="0.18169173059376165"/>
          <c:w val="0.41986911744438699"/>
          <c:h val="0.7186541088548845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C00000"/>
            </a:solidFill>
          </c:spPr>
          <c:dPt>
            <c:idx val="0"/>
            <c:bubble3D val="0"/>
            <c:spPr>
              <a:solidFill>
                <a:srgbClr val="5CC49C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E95-449F-B9F8-0C1F21268692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E95-449F-B9F8-0C1F21268692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E95-449F-B9F8-0C1F21268692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E95-449F-B9F8-0C1F21268692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E95-449F-B9F8-0C1F21268692}"/>
              </c:ext>
            </c:extLst>
          </c:dPt>
          <c:dPt>
            <c:idx val="5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E95-449F-B9F8-0C1F21268692}"/>
              </c:ext>
            </c:extLst>
          </c:dPt>
          <c:dPt>
            <c:idx val="6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2E95-449F-B9F8-0C1F21268692}"/>
              </c:ext>
            </c:extLst>
          </c:dPt>
          <c:dPt>
            <c:idx val="7"/>
            <c:bubble3D val="0"/>
            <c:spPr>
              <a:solidFill>
                <a:srgbClr val="F79443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2E95-449F-B9F8-0C1F21268692}"/>
              </c:ext>
            </c:extLst>
          </c:dPt>
          <c:dPt>
            <c:idx val="8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2E95-449F-B9F8-0C1F21268692}"/>
              </c:ext>
            </c:extLst>
          </c:dPt>
          <c:dLbls>
            <c:dLbl>
              <c:idx val="0"/>
              <c:layout>
                <c:manualLayout>
                  <c:x val="4.51897642070603E-2"/>
                  <c:y val="0.1152667075413856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E95-449F-B9F8-0C1F21268692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6952514164333519E-2"/>
                  <c:y val="-0.1684111693596192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E95-449F-B9F8-0C1F21268692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3777472880303724E-2"/>
                  <c:y val="-3.9239730226854688E-2"/>
                </c:manualLayout>
              </c:layout>
              <c:spPr>
                <a:noFill/>
                <a:ln w="25281">
                  <a:noFill/>
                </a:ln>
              </c:spPr>
              <c:txPr>
                <a:bodyPr rot="0" vert="horz"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E95-449F-B9F8-0C1F21268692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3"/>
              <c:layout>
                <c:manualLayout>
                  <c:x val="-4.6601944338530946E-2"/>
                  <c:y val="-4.4144696505211529E-2"/>
                </c:manualLayout>
              </c:layout>
              <c:spPr>
                <a:noFill/>
                <a:ln w="25281">
                  <a:noFill/>
                </a:ln>
              </c:spPr>
              <c:txPr>
                <a:bodyPr rot="0" vert="horz"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2E95-449F-B9F8-0C1F21268692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4"/>
              <c:layout>
                <c:manualLayout>
                  <c:x val="-4.558472986272831E-2"/>
                  <c:y val="-4.609181363059231E-2"/>
                </c:manualLayout>
              </c:layout>
              <c:spPr>
                <a:noFill/>
                <a:ln w="25281">
                  <a:noFill/>
                </a:ln>
              </c:spPr>
              <c:txPr>
                <a:bodyPr rot="0" vert="horz"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2E95-449F-B9F8-0C1F21268692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5"/>
              <c:layout>
                <c:manualLayout>
                  <c:x val="-3.6677765068156593E-2"/>
                  <c:y val="-5.882135977637990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2E95-449F-B9F8-0C1F21268692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6946161577647612E-2"/>
                  <c:y val="-6.866952789699570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2E95-449F-B9F8-0C1F21268692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4.3822062189966693E-4"/>
                  <c:y val="-7.2748181155467148E-2"/>
                </c:manualLayout>
              </c:layout>
              <c:spPr>
                <a:noFill/>
                <a:ln w="25281">
                  <a:noFill/>
                </a:ln>
              </c:spPr>
              <c:txPr>
                <a:bodyPr rot="0" vert="horz"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2E95-449F-B9F8-0C1F21268692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8"/>
              <c:layout>
                <c:manualLayout>
                  <c:x val="3.3892323155295223E-2"/>
                  <c:y val="-6.376456161863888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2E95-449F-B9F8-0C1F2126869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281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Безвозмездные поступления</c:v>
                </c:pt>
                <c:pt idx="1">
                  <c:v>Налоговые и неналоговые доходы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1200663.1000000001</c:v>
                </c:pt>
                <c:pt idx="1">
                  <c:v>607895.19999999995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2E95-449F-B9F8-0C1F212686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 w="25373">
          <a:noFill/>
        </a:ln>
      </c:spPr>
    </c:plotArea>
    <c:legend>
      <c:legendPos val="b"/>
      <c:layout>
        <c:manualLayout>
          <c:xMode val="edge"/>
          <c:yMode val="edge"/>
          <c:x val="0.48128477702064909"/>
          <c:y val="0.23312184640913813"/>
          <c:w val="0.4848229526864698"/>
          <c:h val="0.22925212432713504"/>
        </c:manualLayout>
      </c:layout>
      <c:overlay val="0"/>
      <c:spPr>
        <a:solidFill>
          <a:schemeClr val="bg1"/>
        </a:solidFill>
        <a:ln w="25281">
          <a:noFill/>
        </a:ln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424991941121654E-2"/>
          <c:y val="0.20855730177370235"/>
          <c:w val="0.41986911744438699"/>
          <c:h val="0.7186541088548845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C00000"/>
            </a:solidFill>
          </c:spPr>
          <c:dPt>
            <c:idx val="0"/>
            <c:bubble3D val="0"/>
            <c:spPr>
              <a:solidFill>
                <a:srgbClr val="CC000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278-45C8-8DC8-18632566DEFC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278-45C8-8DC8-18632566DEFC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278-45C8-8DC8-18632566DEFC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278-45C8-8DC8-18632566DEFC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278-45C8-8DC8-18632566DEFC}"/>
              </c:ext>
            </c:extLst>
          </c:dPt>
          <c:dPt>
            <c:idx val="5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278-45C8-8DC8-18632566DEFC}"/>
              </c:ext>
            </c:extLst>
          </c:dPt>
          <c:dPt>
            <c:idx val="6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6278-45C8-8DC8-18632566DEFC}"/>
              </c:ext>
            </c:extLst>
          </c:dPt>
          <c:dPt>
            <c:idx val="7"/>
            <c:bubble3D val="0"/>
            <c:spPr>
              <a:solidFill>
                <a:srgbClr val="F79443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6278-45C8-8DC8-18632566DEFC}"/>
              </c:ext>
            </c:extLst>
          </c:dPt>
          <c:dLbls>
            <c:dLbl>
              <c:idx val="0"/>
              <c:layout>
                <c:manualLayout>
                  <c:x val="5.0838595928228779E-2"/>
                  <c:y val="0.1438855065744604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>
                      <a:defRPr sz="1395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63%</a:t>
                    </a:r>
                    <a:endParaRPr lang="en-US" dirty="0"/>
                  </a:p>
                </c:rich>
              </c:tx>
              <c:spPr>
                <a:noFill/>
                <a:ln w="25346"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278-45C8-8DC8-18632566DEFC}"/>
                </c:ext>
                <c:ext xmlns:c15="http://schemas.microsoft.com/office/drawing/2012/chart" uri="{CE6537A1-D6FC-4f65-9D91-7224C49458BB}">
                  <c15:layout>
                    <c:manualLayout>
                      <c:w val="0.13636011349480445"/>
                      <c:h val="7.0386194604768915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0406755691836499"/>
                  <c:y val="3.435913238776592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278-45C8-8DC8-18632566DEF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4381780341051505E-2"/>
                  <c:y val="8.247146779490681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>
                      <a:defRPr sz="1395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5%</a:t>
                    </a:r>
                  </a:p>
                </c:rich>
              </c:tx>
              <c:spPr>
                <a:noFill/>
                <a:ln w="25254"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278-45C8-8DC8-18632566DEFC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3"/>
              <c:layout>
                <c:manualLayout>
                  <c:x val="-6.4960286047649182E-2"/>
                  <c:y val="-7.694964284425344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>
                      <a:defRPr sz="1395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11%</a:t>
                    </a:r>
                    <a:endParaRPr lang="en-US" dirty="0"/>
                  </a:p>
                </c:rich>
              </c:tx>
              <c:spPr>
                <a:noFill/>
                <a:ln w="25254"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278-45C8-8DC8-18632566DEFC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4"/>
              <c:layout>
                <c:manualLayout>
                  <c:x val="-9.0774494069788603E-2"/>
                  <c:y val="-9.156716369568983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>
                      <a:defRPr sz="1395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6%</a:t>
                    </a:r>
                    <a:endParaRPr lang="en-US" dirty="0"/>
                  </a:p>
                </c:rich>
              </c:tx>
              <c:spPr>
                <a:noFill/>
                <a:ln w="25254"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278-45C8-8DC8-18632566DEFC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5"/>
              <c:layout>
                <c:manualLayout>
                  <c:x val="-9.3164970326981983E-2"/>
                  <c:y val="-0.1202403062683401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6278-45C8-8DC8-18632566DEFC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7.0609006573531721E-3"/>
                  <c:y val="-0.1207883244911953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6278-45C8-8DC8-18632566DEFC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8.0494267493826155E-2"/>
                  <c:y val="-7.756651036764970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6278-45C8-8DC8-18632566DEF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346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>
                  <a:defRPr sz="1395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НДФЛ</c:v>
                </c:pt>
                <c:pt idx="1">
                  <c:v>Налоги на совокупный доход</c:v>
                </c:pt>
                <c:pt idx="2">
                  <c:v>Налоги на имущество</c:v>
                </c:pt>
                <c:pt idx="3">
                  <c:v>Доходы от использования имущества</c:v>
                </c:pt>
                <c:pt idx="4">
                  <c:v>Акцизы</c:v>
                </c:pt>
                <c:pt idx="5">
                  <c:v>Государственная пошлина</c:v>
                </c:pt>
                <c:pt idx="6">
                  <c:v>Доходы от продажи материальных и нематериальных активов</c:v>
                </c:pt>
                <c:pt idx="7">
                  <c:v>Прочие неналоговые доходы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8"/>
                <c:pt idx="0">
                  <c:v>385042</c:v>
                </c:pt>
                <c:pt idx="1">
                  <c:v>55002</c:v>
                </c:pt>
                <c:pt idx="2">
                  <c:v>30338</c:v>
                </c:pt>
                <c:pt idx="3">
                  <c:v>67116.2</c:v>
                </c:pt>
                <c:pt idx="4">
                  <c:v>34277.4</c:v>
                </c:pt>
                <c:pt idx="5">
                  <c:v>10891.9</c:v>
                </c:pt>
                <c:pt idx="6">
                  <c:v>19023.5</c:v>
                </c:pt>
                <c:pt idx="7">
                  <c:v>6204.1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6278-45C8-8DC8-18632566DE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 w="25373">
          <a:noFill/>
        </a:ln>
      </c:spPr>
    </c:plotArea>
    <c:legend>
      <c:legendPos val="b"/>
      <c:layout>
        <c:manualLayout>
          <c:xMode val="edge"/>
          <c:yMode val="edge"/>
          <c:x val="0.53777198227947443"/>
          <c:y val="2.9386734383523943E-2"/>
          <c:w val="0.45234275680023112"/>
          <c:h val="0.94550814195435873"/>
        </c:manualLayout>
      </c:layout>
      <c:overlay val="0"/>
      <c:spPr>
        <a:noFill/>
        <a:ln w="25254">
          <a:noFill/>
        </a:ln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192462716646514E-2"/>
          <c:y val="4.7138069632950329E-2"/>
          <c:w val="0.96480753728335344"/>
          <c:h val="0.818911125438114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DDDDD"/>
            </a:solidFill>
            <a:ln w="2532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 w="2532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321-4F52-954B-3ED008027DD8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 w="2532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321-4F52-954B-3ED008027DD8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 w="2532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321-4F52-954B-3ED008027DD8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0">
                <a:solidFill>
                  <a:schemeClr val="accen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321-4F52-954B-3ED008027DD8}"/>
              </c:ext>
            </c:extLst>
          </c:dPt>
          <c:dLbls>
            <c:dLbl>
              <c:idx val="0"/>
              <c:layout>
                <c:manualLayout>
                  <c:x val="-1.466356360162966E-17"/>
                  <c:y val="-5.6570428884771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321-4F52-954B-3ED008027DD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9983998162005514E-3"/>
                  <c:y val="-4.71420240706432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321-4F52-954B-3ED008027DD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7990398897203891E-3"/>
                  <c:y val="-6.1284631291836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321-4F52-954B-3ED008027DD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998386652690764E-3"/>
                  <c:y val="-5.657042888477190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453 302,00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E321-4F52-954B-3ED008027DD8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E321-4F52-954B-3ED008027DD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32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2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(План)</c:v>
                </c:pt>
                <c:pt idx="1">
                  <c:v>2022 г. (План)</c:v>
                </c:pt>
                <c:pt idx="2">
                  <c:v>2023 г. (План)</c:v>
                </c:pt>
                <c:pt idx="3">
                  <c:v>2024 г. (План)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446829</c:v>
                </c:pt>
                <c:pt idx="1">
                  <c:v>385042</c:v>
                </c:pt>
                <c:pt idx="2">
                  <c:v>418005</c:v>
                </c:pt>
                <c:pt idx="3">
                  <c:v>453302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E321-4F52-954B-3ED008027D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473440"/>
        <c:axId val="155476800"/>
      </c:barChart>
      <c:catAx>
        <c:axId val="155473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6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2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5476800"/>
        <c:crosses val="autoZero"/>
        <c:auto val="1"/>
        <c:lblAlgn val="ctr"/>
        <c:lblOffset val="100"/>
        <c:noMultiLvlLbl val="0"/>
      </c:catAx>
      <c:valAx>
        <c:axId val="155476800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155473440"/>
        <c:crosses val="autoZero"/>
        <c:crossBetween val="between"/>
      </c:valAx>
      <c:spPr>
        <a:noFill/>
        <a:ln w="2532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018947067144615E-2"/>
          <c:y val="0.12979724463179193"/>
          <c:w val="0.9529810529328554"/>
          <c:h val="0.734793665137954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 w="23340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472BF"/>
              </a:solidFill>
              <a:ln w="2334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898-4571-AA72-F2B0BAD342BA}"/>
              </c:ext>
            </c:extLst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 w="2334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898-4571-AA72-F2B0BAD342BA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2334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898-4571-AA72-F2B0BAD342BA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 w="2334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898-4571-AA72-F2B0BAD342BA}"/>
              </c:ext>
            </c:extLst>
          </c:dPt>
          <c:dLbls>
            <c:dLbl>
              <c:idx val="0"/>
              <c:layout>
                <c:manualLayout>
                  <c:x val="2.926650645366795E-3"/>
                  <c:y val="-0.41617549910345836"/>
                </c:manualLayout>
              </c:layout>
              <c:spPr>
                <a:noFill/>
                <a:ln w="23340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ru-RU" sz="1600" b="1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C898-4571-AA72-F2B0BAD342BA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>
                <c:manualLayout>
                  <c:x val="2.926650645366795E-3"/>
                  <c:y val="-0.4121400289092187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898-4571-AA72-F2B0BAD342B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4121400289092187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898-4571-AA72-F2B0BAD342B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0730928401744313E-16"/>
                  <c:y val="-0.4121400289092187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898-4571-AA72-F2B0BAD342BA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C898-4571-AA72-F2B0BAD342B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3340">
                <a:noFill/>
              </a:ln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6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(План)</c:v>
                </c:pt>
                <c:pt idx="1">
                  <c:v>2022 г. (План)</c:v>
                </c:pt>
                <c:pt idx="2">
                  <c:v>2023 г. (План)</c:v>
                </c:pt>
                <c:pt idx="3">
                  <c:v>2024 г. (План)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27114.3</c:v>
                </c:pt>
                <c:pt idx="1">
                  <c:v>34277.5</c:v>
                </c:pt>
                <c:pt idx="2">
                  <c:v>35881.300000000003</c:v>
                </c:pt>
                <c:pt idx="3">
                  <c:v>37053.800000000003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C898-4571-AA72-F2B0BAD342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258437088"/>
        <c:axId val="258437648"/>
      </c:barChart>
      <c:catAx>
        <c:axId val="258437088"/>
        <c:scaling>
          <c:orientation val="minMax"/>
        </c:scaling>
        <c:delete val="0"/>
        <c:axPos val="b"/>
        <c:majorGridlines>
          <c:spPr>
            <a:ln w="8753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8753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none" spc="120" normalizeH="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8437648"/>
        <c:crosses val="autoZero"/>
        <c:auto val="1"/>
        <c:lblAlgn val="ctr"/>
        <c:lblOffset val="100"/>
        <c:noMultiLvlLbl val="0"/>
      </c:catAx>
      <c:valAx>
        <c:axId val="25843764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58437088"/>
        <c:crosses val="autoZero"/>
        <c:crossBetween val="between"/>
      </c:valAx>
      <c:spPr>
        <a:noFill/>
        <a:ln w="2534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439255347620346E-4"/>
          <c:y val="1.6711726688128967E-2"/>
          <c:w val="0.99869973846048388"/>
          <c:h val="0.823574090058369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 w="24284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472BF"/>
              </a:solidFill>
              <a:ln w="24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EDE-4783-81C6-4F4534D3B984}"/>
              </c:ext>
            </c:extLst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 w="24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EDE-4783-81C6-4F4534D3B984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24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EDE-4783-81C6-4F4534D3B984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 w="24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EDE-4783-81C6-4F4534D3B984}"/>
              </c:ext>
            </c:extLst>
          </c:dPt>
          <c:dLbls>
            <c:dLbl>
              <c:idx val="0"/>
              <c:layout>
                <c:manualLayout>
                  <c:x val="1.4049877063575693E-3"/>
                  <c:y val="-6.4171122994652441E-2"/>
                </c:manualLayout>
              </c:layout>
              <c:spPr>
                <a:noFill/>
                <a:ln w="25288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394" b="1" i="0" baseline="0">
                      <a:solidFill>
                        <a:schemeClr val="tx1"/>
                      </a:solidFill>
                      <a:latin typeface="Georgia" panose="02040502050405020303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AEDE-4783-81C6-4F4534D3B98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2149631190727078E-3"/>
                  <c:y val="-7.2727272727272724E-2"/>
                </c:manualLayout>
              </c:layout>
              <c:spPr>
                <a:noFill/>
                <a:ln w="25288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394" b="1" i="0" baseline="0">
                      <a:solidFill>
                        <a:schemeClr val="tx1"/>
                      </a:solidFill>
                      <a:latin typeface="Georgia" panose="02040502050405020303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EDE-4783-81C6-4F4534D3B98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2149631190726055E-3"/>
                  <c:y val="-8.5561497326203204E-2"/>
                </c:manualLayout>
              </c:layout>
              <c:spPr>
                <a:noFill/>
                <a:ln w="25288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394" b="1" i="0" baseline="0">
                      <a:solidFill>
                        <a:schemeClr val="tx1"/>
                      </a:solidFill>
                      <a:latin typeface="Georgia" panose="02040502050405020303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EDE-4783-81C6-4F4534D3B98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0249385317878469E-3"/>
                  <c:y val="-7.2727272727272738E-2"/>
                </c:manualLayout>
              </c:layout>
              <c:spPr>
                <a:noFill/>
                <a:ln w="25288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394" b="1" i="0" baseline="0">
                      <a:solidFill>
                        <a:schemeClr val="tx1"/>
                      </a:solidFill>
                      <a:latin typeface="Georgia" panose="02040502050405020303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EDE-4783-81C6-4F4534D3B98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(План)</c:v>
                </c:pt>
                <c:pt idx="1">
                  <c:v>2022 г. (План)</c:v>
                </c:pt>
                <c:pt idx="2">
                  <c:v>2023 г. (План)</c:v>
                </c:pt>
                <c:pt idx="3">
                  <c:v>2024 г. (План)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35698</c:v>
                </c:pt>
                <c:pt idx="1">
                  <c:v>46741</c:v>
                </c:pt>
                <c:pt idx="2">
                  <c:v>48144</c:v>
                </c:pt>
                <c:pt idx="3">
                  <c:v>49588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AEDE-4783-81C6-4F4534D3B9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258439888"/>
        <c:axId val="258440448"/>
      </c:barChart>
      <c:catAx>
        <c:axId val="258439888"/>
        <c:scaling>
          <c:orientation val="minMax"/>
        </c:scaling>
        <c:delete val="0"/>
        <c:axPos val="b"/>
        <c:majorGridlines>
          <c:spPr>
            <a:ln w="9107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107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4" b="1" i="0" u="none" strike="noStrike" kern="1200" cap="none" spc="120" normalizeH="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8440448"/>
        <c:crosses val="autoZero"/>
        <c:auto val="1"/>
        <c:lblAlgn val="ctr"/>
        <c:lblOffset val="100"/>
        <c:noMultiLvlLbl val="0"/>
      </c:catAx>
      <c:valAx>
        <c:axId val="25844044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58439888"/>
        <c:crosses val="autoZero"/>
        <c:crossBetween val="between"/>
      </c:valAx>
      <c:spPr>
        <a:noFill/>
        <a:ln w="2537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8F8BFE-41DC-4033-9E31-A3D03111552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23E3D2-3CF2-465E-9F5D-9DE69E50AC98}">
      <dgm:prSet phldrT="[Текст]" custT="1"/>
      <dgm:spPr>
        <a:solidFill>
          <a:srgbClr val="FF7C80">
            <a:alpha val="90000"/>
          </a:srgbClr>
        </a:solidFill>
      </dgm:spPr>
      <dgm:t>
        <a:bodyPr/>
        <a:lstStyle/>
        <a:p>
          <a:r>
            <a:rPr lang="ru-RU" sz="1000" b="1" dirty="0">
              <a:latin typeface="+mj-lt"/>
              <a:cs typeface="Times New Roman" panose="02020603050405020304" pitchFamily="18" charset="0"/>
            </a:rPr>
            <a:t>Муниципальный орган управления образованием </a:t>
          </a:r>
          <a:r>
            <a:rPr lang="ru-RU" sz="1000" b="1" i="0" baseline="0" dirty="0">
              <a:latin typeface="+mj-lt"/>
              <a:cs typeface="Times New Roman" panose="02020603050405020304" pitchFamily="18" charset="0"/>
            </a:rPr>
            <a:t>городского</a:t>
          </a:r>
          <a:r>
            <a:rPr lang="ru-RU" sz="1000" b="1" dirty="0">
              <a:latin typeface="+mj-lt"/>
              <a:cs typeface="Times New Roman" panose="02020603050405020304" pitchFamily="18" charset="0"/>
            </a:rPr>
            <a:t> округа Красноуфимск</a:t>
          </a:r>
        </a:p>
      </dgm:t>
    </dgm:pt>
    <dgm:pt modelId="{4CBEE8FD-4CAC-4C5E-BDBD-2A0264460B30}" type="parTrans" cxnId="{72BDBA73-2DD4-4990-82C9-B505ED80C9F8}">
      <dgm:prSet/>
      <dgm:spPr/>
      <dgm:t>
        <a:bodyPr/>
        <a:lstStyle/>
        <a:p>
          <a:endParaRPr lang="ru-RU"/>
        </a:p>
      </dgm:t>
    </dgm:pt>
    <dgm:pt modelId="{5ECA285D-38E1-408C-9D59-3018D87C51EB}" type="sibTrans" cxnId="{72BDBA73-2DD4-4990-82C9-B505ED80C9F8}">
      <dgm:prSet/>
      <dgm:spPr/>
      <dgm:t>
        <a:bodyPr/>
        <a:lstStyle/>
        <a:p>
          <a:endParaRPr lang="ru-RU"/>
        </a:p>
      </dgm:t>
    </dgm:pt>
    <dgm:pt modelId="{B15A4F59-01F3-4019-8D43-D81F7C24A6C3}">
      <dgm:prSet custT="1"/>
      <dgm:spPr>
        <a:solidFill>
          <a:srgbClr val="FF7C80">
            <a:alpha val="89804"/>
          </a:srgbClr>
        </a:solidFill>
      </dgm:spPr>
      <dgm:t>
        <a:bodyPr/>
        <a:lstStyle/>
        <a:p>
          <a:r>
            <a:rPr lang="ru-RU" sz="1400" b="1" dirty="0"/>
            <a:t>Развитие системы дошкольного образования </a:t>
          </a:r>
        </a:p>
        <a:p>
          <a:endParaRPr lang="ru-RU" sz="1100" dirty="0"/>
        </a:p>
        <a:p>
          <a:r>
            <a:rPr lang="ru-RU" sz="1400" b="1" dirty="0" smtClean="0"/>
            <a:t>359 425,1 </a:t>
          </a:r>
          <a:r>
            <a:rPr lang="ru-RU" sz="1400" b="1" dirty="0"/>
            <a:t>тыс. руб.</a:t>
          </a:r>
        </a:p>
      </dgm:t>
    </dgm:pt>
    <dgm:pt modelId="{4E14D6EC-A864-4A20-81E1-1A84CF35CB09}" type="parTrans" cxnId="{ACED9D2A-04F2-454D-AAB4-553E2CF1C65E}">
      <dgm:prSet/>
      <dgm:spPr/>
      <dgm:t>
        <a:bodyPr/>
        <a:lstStyle/>
        <a:p>
          <a:endParaRPr lang="ru-RU"/>
        </a:p>
      </dgm:t>
    </dgm:pt>
    <dgm:pt modelId="{E1CFCC34-B022-4FF4-9A37-FFBBCDAAC357}" type="sibTrans" cxnId="{ACED9D2A-04F2-454D-AAB4-553E2CF1C65E}">
      <dgm:prSet/>
      <dgm:spPr/>
      <dgm:t>
        <a:bodyPr/>
        <a:lstStyle/>
        <a:p>
          <a:endParaRPr lang="ru-RU"/>
        </a:p>
      </dgm:t>
    </dgm:pt>
    <dgm:pt modelId="{01E27019-0869-42E6-800A-CD2B23636BF8}">
      <dgm:prSet custT="1"/>
      <dgm:spPr>
        <a:solidFill>
          <a:srgbClr val="FF7C80">
            <a:alpha val="89804"/>
          </a:srgbClr>
        </a:solidFill>
      </dgm:spPr>
      <dgm:t>
        <a:bodyPr/>
        <a:lstStyle/>
        <a:p>
          <a:r>
            <a:rPr lang="ru-RU" sz="1400" b="1" dirty="0"/>
            <a:t>Развитие системы общего образования </a:t>
          </a:r>
        </a:p>
        <a:p>
          <a:endParaRPr lang="ru-RU" sz="1400" b="1" dirty="0"/>
        </a:p>
        <a:p>
          <a:r>
            <a:rPr lang="ru-RU" sz="1400" b="1" dirty="0" smtClean="0"/>
            <a:t>475 860,4 </a:t>
          </a:r>
          <a:r>
            <a:rPr lang="ru-RU" sz="1400" b="1" dirty="0"/>
            <a:t>тыс. руб.</a:t>
          </a:r>
        </a:p>
      </dgm:t>
    </dgm:pt>
    <dgm:pt modelId="{CE2217CD-DBD9-4DC6-8AEE-FD72F6C69E1C}" type="parTrans" cxnId="{5E512F55-DFC6-4FE4-9C31-196A5E1E7AC7}">
      <dgm:prSet/>
      <dgm:spPr/>
      <dgm:t>
        <a:bodyPr/>
        <a:lstStyle/>
        <a:p>
          <a:endParaRPr lang="ru-RU"/>
        </a:p>
      </dgm:t>
    </dgm:pt>
    <dgm:pt modelId="{DFE030B4-240D-4463-98CA-52AC2A7603C1}" type="sibTrans" cxnId="{5E512F55-DFC6-4FE4-9C31-196A5E1E7AC7}">
      <dgm:prSet/>
      <dgm:spPr/>
      <dgm:t>
        <a:bodyPr/>
        <a:lstStyle/>
        <a:p>
          <a:endParaRPr lang="ru-RU"/>
        </a:p>
      </dgm:t>
    </dgm:pt>
    <dgm:pt modelId="{F6830383-0E8C-4DFA-8DB3-86F3CB587E5E}">
      <dgm:prSet custT="1"/>
      <dgm:spPr>
        <a:solidFill>
          <a:srgbClr val="FF7C80">
            <a:alpha val="89804"/>
          </a:srgbClr>
        </a:solidFill>
      </dgm:spPr>
      <dgm:t>
        <a:bodyPr/>
        <a:lstStyle/>
        <a:p>
          <a:r>
            <a:rPr lang="ru-RU" sz="1400" b="1" dirty="0"/>
            <a:t>Развитие системы дополнительного образования, отдыха и оздоровления детей </a:t>
          </a:r>
        </a:p>
        <a:p>
          <a:r>
            <a:rPr lang="ru-RU" sz="1400" b="1" dirty="0" smtClean="0"/>
            <a:t>94 028,4 </a:t>
          </a:r>
          <a:r>
            <a:rPr lang="ru-RU" sz="1400" b="1" dirty="0"/>
            <a:t>тыс. руб.</a:t>
          </a:r>
        </a:p>
      </dgm:t>
    </dgm:pt>
    <dgm:pt modelId="{0C7190C0-92C7-463B-BE34-59187F062ACF}" type="parTrans" cxnId="{47025FB5-D6AE-4B2F-934A-396B8FB0BEE8}">
      <dgm:prSet/>
      <dgm:spPr/>
      <dgm:t>
        <a:bodyPr/>
        <a:lstStyle/>
        <a:p>
          <a:endParaRPr lang="ru-RU"/>
        </a:p>
      </dgm:t>
    </dgm:pt>
    <dgm:pt modelId="{E181D6B0-B5E6-4EE4-9733-87F2621C5B06}" type="sibTrans" cxnId="{47025FB5-D6AE-4B2F-934A-396B8FB0BEE8}">
      <dgm:prSet/>
      <dgm:spPr/>
      <dgm:t>
        <a:bodyPr/>
        <a:lstStyle/>
        <a:p>
          <a:endParaRPr lang="ru-RU"/>
        </a:p>
      </dgm:t>
    </dgm:pt>
    <dgm:pt modelId="{A1D0673A-7E8F-4504-84A2-9B8D98F4D624}">
      <dgm:prSet custT="1"/>
      <dgm:spPr>
        <a:solidFill>
          <a:srgbClr val="FF7C80">
            <a:alpha val="89804"/>
          </a:srgbClr>
        </a:solidFill>
      </dgm:spPr>
      <dgm:t>
        <a:bodyPr/>
        <a:lstStyle/>
        <a:p>
          <a:r>
            <a:rPr lang="ru-RU" sz="1400" b="1" dirty="0"/>
            <a:t>Укрепление и развитие материально-технической базы </a:t>
          </a:r>
        </a:p>
        <a:p>
          <a:endParaRPr lang="ru-RU" sz="1400" b="1" dirty="0"/>
        </a:p>
        <a:p>
          <a:r>
            <a:rPr lang="ru-RU" sz="1400" b="1" dirty="0" smtClean="0"/>
            <a:t>6 650,2 </a:t>
          </a:r>
          <a:r>
            <a:rPr lang="ru-RU" sz="1400" b="1" dirty="0"/>
            <a:t>тыс. руб.</a:t>
          </a:r>
        </a:p>
      </dgm:t>
    </dgm:pt>
    <dgm:pt modelId="{5D3A71C6-D482-4527-BE07-5A7E3A03D8F1}" type="parTrans" cxnId="{B77DE805-76FC-4C0B-ADF7-E11B7AF1DB1F}">
      <dgm:prSet/>
      <dgm:spPr/>
      <dgm:t>
        <a:bodyPr/>
        <a:lstStyle/>
        <a:p>
          <a:endParaRPr lang="ru-RU"/>
        </a:p>
      </dgm:t>
    </dgm:pt>
    <dgm:pt modelId="{C994BD26-2B8C-4F05-BAE4-756C3D6A964D}" type="sibTrans" cxnId="{B77DE805-76FC-4C0B-ADF7-E11B7AF1DB1F}">
      <dgm:prSet/>
      <dgm:spPr/>
      <dgm:t>
        <a:bodyPr/>
        <a:lstStyle/>
        <a:p>
          <a:endParaRPr lang="ru-RU"/>
        </a:p>
      </dgm:t>
    </dgm:pt>
    <dgm:pt modelId="{9E27243F-6A82-44DE-9C0F-E9FDF09E8EFB}">
      <dgm:prSet custT="1"/>
      <dgm:spPr>
        <a:solidFill>
          <a:srgbClr val="FF7C80">
            <a:alpha val="90000"/>
          </a:srgbClr>
        </a:solidFill>
      </dgm:spPr>
      <dgm:t>
        <a:bodyPr/>
        <a:lstStyle/>
        <a:p>
          <a:r>
            <a:rPr lang="ru-RU" sz="1400" b="1" dirty="0"/>
            <a:t>Обеспечение  реализации муниципальной программы "Развитие системы образования в городском округе Красноуфимск»</a:t>
          </a:r>
        </a:p>
        <a:p>
          <a:r>
            <a:rPr lang="ru-RU" sz="1400" b="1" dirty="0" smtClean="0"/>
            <a:t>87 879,7 </a:t>
          </a:r>
          <a:r>
            <a:rPr lang="ru-RU" sz="1400" b="1" dirty="0"/>
            <a:t>тыс. руб.</a:t>
          </a:r>
        </a:p>
      </dgm:t>
    </dgm:pt>
    <dgm:pt modelId="{4C6843C2-E020-42BF-82C5-AFFE40E089D2}" type="parTrans" cxnId="{33F843E2-8DB9-4F4B-8DCA-A27D99121FA7}">
      <dgm:prSet/>
      <dgm:spPr/>
      <dgm:t>
        <a:bodyPr/>
        <a:lstStyle/>
        <a:p>
          <a:endParaRPr lang="ru-RU"/>
        </a:p>
      </dgm:t>
    </dgm:pt>
    <dgm:pt modelId="{A10A7249-52DE-4527-B966-3DC89271DDAB}" type="sibTrans" cxnId="{33F843E2-8DB9-4F4B-8DCA-A27D99121FA7}">
      <dgm:prSet/>
      <dgm:spPr/>
      <dgm:t>
        <a:bodyPr/>
        <a:lstStyle/>
        <a:p>
          <a:endParaRPr lang="ru-RU"/>
        </a:p>
      </dgm:t>
    </dgm:pt>
    <dgm:pt modelId="{E62C3848-36F3-42EC-9E12-1A71624DD6F6}" type="pres">
      <dgm:prSet presAssocID="{678F8BFE-41DC-4033-9E31-A3D03111552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6DF3F3A-1B0F-4CE8-8983-CC9A2ADEAC5C}" type="pres">
      <dgm:prSet presAssocID="{BD23E3D2-3CF2-465E-9F5D-9DE69E50AC98}" presName="hierRoot1" presStyleCnt="0"/>
      <dgm:spPr/>
    </dgm:pt>
    <dgm:pt modelId="{149C38CA-57D0-4769-B8D2-E449DFC7F949}" type="pres">
      <dgm:prSet presAssocID="{BD23E3D2-3CF2-465E-9F5D-9DE69E50AC98}" presName="composite" presStyleCnt="0"/>
      <dgm:spPr/>
    </dgm:pt>
    <dgm:pt modelId="{EB01467A-24EF-4CF1-9DB9-271318AA8A7C}" type="pres">
      <dgm:prSet presAssocID="{BD23E3D2-3CF2-465E-9F5D-9DE69E50AC98}" presName="background" presStyleLbl="node0" presStyleIdx="0" presStyleCnt="2"/>
      <dgm:spPr/>
    </dgm:pt>
    <dgm:pt modelId="{955AEAC7-18F2-4A22-B262-31CC5BA3DD5D}" type="pres">
      <dgm:prSet presAssocID="{BD23E3D2-3CF2-465E-9F5D-9DE69E50AC98}" presName="text" presStyleLbl="fgAcc0" presStyleIdx="0" presStyleCnt="2" custScaleX="132345" custScaleY="157536" custLinFactNeighborX="11604" custLinFactNeighborY="-755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E7058E-B6AF-4AC4-86A0-9B365813DFE6}" type="pres">
      <dgm:prSet presAssocID="{BD23E3D2-3CF2-465E-9F5D-9DE69E50AC98}" presName="hierChild2" presStyleCnt="0"/>
      <dgm:spPr/>
    </dgm:pt>
    <dgm:pt modelId="{43F51467-BFDB-43E7-9B74-D8B47758090F}" type="pres">
      <dgm:prSet presAssocID="{4E14D6EC-A864-4A20-81E1-1A84CF35CB09}" presName="Name10" presStyleLbl="parChTrans1D2" presStyleIdx="0" presStyleCnt="4"/>
      <dgm:spPr/>
      <dgm:t>
        <a:bodyPr/>
        <a:lstStyle/>
        <a:p>
          <a:endParaRPr lang="ru-RU"/>
        </a:p>
      </dgm:t>
    </dgm:pt>
    <dgm:pt modelId="{49F9006D-075C-4CEB-ABAE-BF5624EE49B3}" type="pres">
      <dgm:prSet presAssocID="{B15A4F59-01F3-4019-8D43-D81F7C24A6C3}" presName="hierRoot2" presStyleCnt="0"/>
      <dgm:spPr/>
    </dgm:pt>
    <dgm:pt modelId="{CAB57FEE-E8C9-4BB2-A292-B7BF22BF9359}" type="pres">
      <dgm:prSet presAssocID="{B15A4F59-01F3-4019-8D43-D81F7C24A6C3}" presName="composite2" presStyleCnt="0"/>
      <dgm:spPr/>
    </dgm:pt>
    <dgm:pt modelId="{6E04E424-EE40-450E-A1B7-995FECB7B053}" type="pres">
      <dgm:prSet presAssocID="{B15A4F59-01F3-4019-8D43-D81F7C24A6C3}" presName="background2" presStyleLbl="node2" presStyleIdx="0" presStyleCnt="4"/>
      <dgm:spPr/>
    </dgm:pt>
    <dgm:pt modelId="{9D9556CA-C012-4486-8AAD-EC16067A5CC0}" type="pres">
      <dgm:prSet presAssocID="{B15A4F59-01F3-4019-8D43-D81F7C24A6C3}" presName="text2" presStyleLbl="fgAcc2" presStyleIdx="0" presStyleCnt="4" custScaleX="117911" custScaleY="210978" custLinFactX="8483" custLinFactY="-100000" custLinFactNeighborX="100000" custLinFactNeighborY="-1360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BE9EE40-35F5-4FE6-B072-573BE7E49CFD}" type="pres">
      <dgm:prSet presAssocID="{B15A4F59-01F3-4019-8D43-D81F7C24A6C3}" presName="hierChild3" presStyleCnt="0"/>
      <dgm:spPr/>
    </dgm:pt>
    <dgm:pt modelId="{AB07C32D-CE88-455D-BEC9-7ABA9DDB67B6}" type="pres">
      <dgm:prSet presAssocID="{CE2217CD-DBD9-4DC6-8AEE-FD72F6C69E1C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E013714-7678-4FDF-A4DF-5F65972F3333}" type="pres">
      <dgm:prSet presAssocID="{01E27019-0869-42E6-800A-CD2B23636BF8}" presName="hierRoot2" presStyleCnt="0"/>
      <dgm:spPr/>
    </dgm:pt>
    <dgm:pt modelId="{2CB4B6EA-F6BC-4DE1-99E9-7BA91465640C}" type="pres">
      <dgm:prSet presAssocID="{01E27019-0869-42E6-800A-CD2B23636BF8}" presName="composite2" presStyleCnt="0"/>
      <dgm:spPr/>
    </dgm:pt>
    <dgm:pt modelId="{8C9A087D-2219-4B78-91FC-6C1E73204610}" type="pres">
      <dgm:prSet presAssocID="{01E27019-0869-42E6-800A-CD2B23636BF8}" presName="background2" presStyleLbl="node2" presStyleIdx="1" presStyleCnt="4"/>
      <dgm:spPr/>
    </dgm:pt>
    <dgm:pt modelId="{D8E7B6D6-E2C8-4781-93C6-5473E9989B70}" type="pres">
      <dgm:prSet presAssocID="{01E27019-0869-42E6-800A-CD2B23636BF8}" presName="text2" presStyleLbl="fgAcc2" presStyleIdx="1" presStyleCnt="4" custScaleX="151511" custScaleY="134132" custLinFactX="25827" custLinFactNeighborX="100000" custLinFactNeighborY="-902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38A8744-0B87-42AB-8845-6E97595F6402}" type="pres">
      <dgm:prSet presAssocID="{01E27019-0869-42E6-800A-CD2B23636BF8}" presName="hierChild3" presStyleCnt="0"/>
      <dgm:spPr/>
    </dgm:pt>
    <dgm:pt modelId="{B3E095FA-5022-4F37-89A9-0D86B8D88D3E}" type="pres">
      <dgm:prSet presAssocID="{5D3A71C6-D482-4527-BE07-5A7E3A03D8F1}" presName="Name10" presStyleLbl="parChTrans1D2" presStyleIdx="2" presStyleCnt="4"/>
      <dgm:spPr/>
      <dgm:t>
        <a:bodyPr/>
        <a:lstStyle/>
        <a:p>
          <a:endParaRPr lang="ru-RU"/>
        </a:p>
      </dgm:t>
    </dgm:pt>
    <dgm:pt modelId="{7F96889D-8AED-4B99-8D54-0A5FD235BBDD}" type="pres">
      <dgm:prSet presAssocID="{A1D0673A-7E8F-4504-84A2-9B8D98F4D624}" presName="hierRoot2" presStyleCnt="0"/>
      <dgm:spPr/>
    </dgm:pt>
    <dgm:pt modelId="{EB6AEF64-0166-4F63-9F26-DA7BEF251AC4}" type="pres">
      <dgm:prSet presAssocID="{A1D0673A-7E8F-4504-84A2-9B8D98F4D624}" presName="composite2" presStyleCnt="0"/>
      <dgm:spPr/>
    </dgm:pt>
    <dgm:pt modelId="{CF46AA32-BDC2-4625-8544-D47A2E9325C5}" type="pres">
      <dgm:prSet presAssocID="{A1D0673A-7E8F-4504-84A2-9B8D98F4D624}" presName="background2" presStyleLbl="node2" presStyleIdx="2" presStyleCnt="4"/>
      <dgm:spPr/>
    </dgm:pt>
    <dgm:pt modelId="{EE7389FB-77E2-4F80-B838-C8EC1830D32F}" type="pres">
      <dgm:prSet presAssocID="{A1D0673A-7E8F-4504-84A2-9B8D98F4D624}" presName="text2" presStyleLbl="fgAcc2" presStyleIdx="2" presStyleCnt="4" custScaleX="170613" custScaleY="171957" custLinFactX="-100000" custLinFactNeighborX="-105837" custLinFactNeighborY="555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02954A0-3D49-401F-8435-0E59EE46053A}" type="pres">
      <dgm:prSet presAssocID="{A1D0673A-7E8F-4504-84A2-9B8D98F4D624}" presName="hierChild3" presStyleCnt="0"/>
      <dgm:spPr/>
    </dgm:pt>
    <dgm:pt modelId="{D48576E5-08CD-4A81-9A0C-2872A5BE465A}" type="pres">
      <dgm:prSet presAssocID="{0C7190C0-92C7-463B-BE34-59187F062ACF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BE4AFD2-CF8F-4CAF-8896-B19D2FD8A33D}" type="pres">
      <dgm:prSet presAssocID="{F6830383-0E8C-4DFA-8DB3-86F3CB587E5E}" presName="hierRoot2" presStyleCnt="0"/>
      <dgm:spPr/>
    </dgm:pt>
    <dgm:pt modelId="{DC1E174B-44F3-40B9-B930-0633DE47AA26}" type="pres">
      <dgm:prSet presAssocID="{F6830383-0E8C-4DFA-8DB3-86F3CB587E5E}" presName="composite2" presStyleCnt="0"/>
      <dgm:spPr/>
    </dgm:pt>
    <dgm:pt modelId="{3D50B202-C457-4498-8131-83B12C9DAC77}" type="pres">
      <dgm:prSet presAssocID="{F6830383-0E8C-4DFA-8DB3-86F3CB587E5E}" presName="background2" presStyleLbl="node2" presStyleIdx="3" presStyleCnt="4"/>
      <dgm:spPr/>
    </dgm:pt>
    <dgm:pt modelId="{B86333B5-E494-4671-9359-59799B56F59F}" type="pres">
      <dgm:prSet presAssocID="{F6830383-0E8C-4DFA-8DB3-86F3CB587E5E}" presName="text2" presStyleLbl="fgAcc2" presStyleIdx="3" presStyleCnt="4" custScaleX="153823" custScaleY="186512" custLinFactY="-100000" custLinFactNeighborX="-66474" custLinFactNeighborY="-1103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FA62AE-2911-462E-889D-A487C805616D}" type="pres">
      <dgm:prSet presAssocID="{F6830383-0E8C-4DFA-8DB3-86F3CB587E5E}" presName="hierChild3" presStyleCnt="0"/>
      <dgm:spPr/>
    </dgm:pt>
    <dgm:pt modelId="{B00CD98B-5C20-434D-B138-B91CAECD15C9}" type="pres">
      <dgm:prSet presAssocID="{9E27243F-6A82-44DE-9C0F-E9FDF09E8EFB}" presName="hierRoot1" presStyleCnt="0"/>
      <dgm:spPr/>
    </dgm:pt>
    <dgm:pt modelId="{1F0B5FC5-714F-43B5-88A8-242AA2B3AB44}" type="pres">
      <dgm:prSet presAssocID="{9E27243F-6A82-44DE-9C0F-E9FDF09E8EFB}" presName="composite" presStyleCnt="0"/>
      <dgm:spPr/>
    </dgm:pt>
    <dgm:pt modelId="{CE925DF0-EF54-4E99-8496-6663185CA1A7}" type="pres">
      <dgm:prSet presAssocID="{9E27243F-6A82-44DE-9C0F-E9FDF09E8EFB}" presName="background" presStyleLbl="node0" presStyleIdx="1" presStyleCnt="2"/>
      <dgm:spPr/>
    </dgm:pt>
    <dgm:pt modelId="{89D332BD-CF37-4B83-AD19-203A8E886872}" type="pres">
      <dgm:prSet presAssocID="{9E27243F-6A82-44DE-9C0F-E9FDF09E8EFB}" presName="text" presStyleLbl="fgAcc0" presStyleIdx="1" presStyleCnt="2" custScaleX="209533" custScaleY="184688" custLinFactY="100000" custLinFactNeighborX="9824" custLinFactNeighborY="1590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C6802C0-489A-4707-ABF5-73A311E16476}" type="pres">
      <dgm:prSet presAssocID="{9E27243F-6A82-44DE-9C0F-E9FDF09E8EFB}" presName="hierChild2" presStyleCnt="0"/>
      <dgm:spPr/>
    </dgm:pt>
  </dgm:ptLst>
  <dgm:cxnLst>
    <dgm:cxn modelId="{2D4EA121-1627-4D7C-A21A-B9AAABE550F5}" type="presOf" srcId="{5D3A71C6-D482-4527-BE07-5A7E3A03D8F1}" destId="{B3E095FA-5022-4F37-89A9-0D86B8D88D3E}" srcOrd="0" destOrd="0" presId="urn:microsoft.com/office/officeart/2005/8/layout/hierarchy1"/>
    <dgm:cxn modelId="{AFD63B1C-FBCC-4E4E-B9A4-D4CC0EB8EF0A}" type="presOf" srcId="{A1D0673A-7E8F-4504-84A2-9B8D98F4D624}" destId="{EE7389FB-77E2-4F80-B838-C8EC1830D32F}" srcOrd="0" destOrd="0" presId="urn:microsoft.com/office/officeart/2005/8/layout/hierarchy1"/>
    <dgm:cxn modelId="{47025FB5-D6AE-4B2F-934A-396B8FB0BEE8}" srcId="{BD23E3D2-3CF2-465E-9F5D-9DE69E50AC98}" destId="{F6830383-0E8C-4DFA-8DB3-86F3CB587E5E}" srcOrd="3" destOrd="0" parTransId="{0C7190C0-92C7-463B-BE34-59187F062ACF}" sibTransId="{E181D6B0-B5E6-4EE4-9733-87F2621C5B06}"/>
    <dgm:cxn modelId="{352F131D-E4C3-47A0-995B-7867A02F200E}" type="presOf" srcId="{0C7190C0-92C7-463B-BE34-59187F062ACF}" destId="{D48576E5-08CD-4A81-9A0C-2872A5BE465A}" srcOrd="0" destOrd="0" presId="urn:microsoft.com/office/officeart/2005/8/layout/hierarchy1"/>
    <dgm:cxn modelId="{ACED9D2A-04F2-454D-AAB4-553E2CF1C65E}" srcId="{BD23E3D2-3CF2-465E-9F5D-9DE69E50AC98}" destId="{B15A4F59-01F3-4019-8D43-D81F7C24A6C3}" srcOrd="0" destOrd="0" parTransId="{4E14D6EC-A864-4A20-81E1-1A84CF35CB09}" sibTransId="{E1CFCC34-B022-4FF4-9A37-FFBBCDAAC357}"/>
    <dgm:cxn modelId="{B77DE805-76FC-4C0B-ADF7-E11B7AF1DB1F}" srcId="{BD23E3D2-3CF2-465E-9F5D-9DE69E50AC98}" destId="{A1D0673A-7E8F-4504-84A2-9B8D98F4D624}" srcOrd="2" destOrd="0" parTransId="{5D3A71C6-D482-4527-BE07-5A7E3A03D8F1}" sibTransId="{C994BD26-2B8C-4F05-BAE4-756C3D6A964D}"/>
    <dgm:cxn modelId="{72BDBA73-2DD4-4990-82C9-B505ED80C9F8}" srcId="{678F8BFE-41DC-4033-9E31-A3D031115526}" destId="{BD23E3D2-3CF2-465E-9F5D-9DE69E50AC98}" srcOrd="0" destOrd="0" parTransId="{4CBEE8FD-4CAC-4C5E-BDBD-2A0264460B30}" sibTransId="{5ECA285D-38E1-408C-9D59-3018D87C51EB}"/>
    <dgm:cxn modelId="{F93F2E21-4147-4B21-973C-5E82E91E25A6}" type="presOf" srcId="{F6830383-0E8C-4DFA-8DB3-86F3CB587E5E}" destId="{B86333B5-E494-4671-9359-59799B56F59F}" srcOrd="0" destOrd="0" presId="urn:microsoft.com/office/officeart/2005/8/layout/hierarchy1"/>
    <dgm:cxn modelId="{7418AD84-7422-4138-9F09-7C1920FCDC5B}" type="presOf" srcId="{BD23E3D2-3CF2-465E-9F5D-9DE69E50AC98}" destId="{955AEAC7-18F2-4A22-B262-31CC5BA3DD5D}" srcOrd="0" destOrd="0" presId="urn:microsoft.com/office/officeart/2005/8/layout/hierarchy1"/>
    <dgm:cxn modelId="{C790CFB7-33D4-43DF-A651-AFFF4EB478AD}" type="presOf" srcId="{4E14D6EC-A864-4A20-81E1-1A84CF35CB09}" destId="{43F51467-BFDB-43E7-9B74-D8B47758090F}" srcOrd="0" destOrd="0" presId="urn:microsoft.com/office/officeart/2005/8/layout/hierarchy1"/>
    <dgm:cxn modelId="{86396225-96E2-4F83-9DD7-CAA63BC94D5F}" type="presOf" srcId="{9E27243F-6A82-44DE-9C0F-E9FDF09E8EFB}" destId="{89D332BD-CF37-4B83-AD19-203A8E886872}" srcOrd="0" destOrd="0" presId="urn:microsoft.com/office/officeart/2005/8/layout/hierarchy1"/>
    <dgm:cxn modelId="{D708517C-A481-4413-B6E3-597CA17617BF}" type="presOf" srcId="{CE2217CD-DBD9-4DC6-8AEE-FD72F6C69E1C}" destId="{AB07C32D-CE88-455D-BEC9-7ABA9DDB67B6}" srcOrd="0" destOrd="0" presId="urn:microsoft.com/office/officeart/2005/8/layout/hierarchy1"/>
    <dgm:cxn modelId="{DDD9696F-4765-4882-8B25-15F5D91D9B3D}" type="presOf" srcId="{678F8BFE-41DC-4033-9E31-A3D031115526}" destId="{E62C3848-36F3-42EC-9E12-1A71624DD6F6}" srcOrd="0" destOrd="0" presId="urn:microsoft.com/office/officeart/2005/8/layout/hierarchy1"/>
    <dgm:cxn modelId="{2F5E8B17-77C2-40F4-A85B-CFFA9A38E811}" type="presOf" srcId="{B15A4F59-01F3-4019-8D43-D81F7C24A6C3}" destId="{9D9556CA-C012-4486-8AAD-EC16067A5CC0}" srcOrd="0" destOrd="0" presId="urn:microsoft.com/office/officeart/2005/8/layout/hierarchy1"/>
    <dgm:cxn modelId="{5E512F55-DFC6-4FE4-9C31-196A5E1E7AC7}" srcId="{BD23E3D2-3CF2-465E-9F5D-9DE69E50AC98}" destId="{01E27019-0869-42E6-800A-CD2B23636BF8}" srcOrd="1" destOrd="0" parTransId="{CE2217CD-DBD9-4DC6-8AEE-FD72F6C69E1C}" sibTransId="{DFE030B4-240D-4463-98CA-52AC2A7603C1}"/>
    <dgm:cxn modelId="{33F843E2-8DB9-4F4B-8DCA-A27D99121FA7}" srcId="{678F8BFE-41DC-4033-9E31-A3D031115526}" destId="{9E27243F-6A82-44DE-9C0F-E9FDF09E8EFB}" srcOrd="1" destOrd="0" parTransId="{4C6843C2-E020-42BF-82C5-AFFE40E089D2}" sibTransId="{A10A7249-52DE-4527-B966-3DC89271DDAB}"/>
    <dgm:cxn modelId="{E915C98E-228B-4CCC-8DB5-7C78E34AD136}" type="presOf" srcId="{01E27019-0869-42E6-800A-CD2B23636BF8}" destId="{D8E7B6D6-E2C8-4781-93C6-5473E9989B70}" srcOrd="0" destOrd="0" presId="urn:microsoft.com/office/officeart/2005/8/layout/hierarchy1"/>
    <dgm:cxn modelId="{8899735D-0C1E-4ADE-BEAF-7126B143E320}" type="presParOf" srcId="{E62C3848-36F3-42EC-9E12-1A71624DD6F6}" destId="{56DF3F3A-1B0F-4CE8-8983-CC9A2ADEAC5C}" srcOrd="0" destOrd="0" presId="urn:microsoft.com/office/officeart/2005/8/layout/hierarchy1"/>
    <dgm:cxn modelId="{AFBBB763-9489-4DE5-9C95-D3D175A0DBAC}" type="presParOf" srcId="{56DF3F3A-1B0F-4CE8-8983-CC9A2ADEAC5C}" destId="{149C38CA-57D0-4769-B8D2-E449DFC7F949}" srcOrd="0" destOrd="0" presId="urn:microsoft.com/office/officeart/2005/8/layout/hierarchy1"/>
    <dgm:cxn modelId="{367EFEB7-7D09-46F1-A056-33D5BE7FF38F}" type="presParOf" srcId="{149C38CA-57D0-4769-B8D2-E449DFC7F949}" destId="{EB01467A-24EF-4CF1-9DB9-271318AA8A7C}" srcOrd="0" destOrd="0" presId="urn:microsoft.com/office/officeart/2005/8/layout/hierarchy1"/>
    <dgm:cxn modelId="{68BB16C9-893D-48ED-83AB-E9C8E8A561EA}" type="presParOf" srcId="{149C38CA-57D0-4769-B8D2-E449DFC7F949}" destId="{955AEAC7-18F2-4A22-B262-31CC5BA3DD5D}" srcOrd="1" destOrd="0" presId="urn:microsoft.com/office/officeart/2005/8/layout/hierarchy1"/>
    <dgm:cxn modelId="{42C16403-A4DD-4136-B1E3-1664CA7099C4}" type="presParOf" srcId="{56DF3F3A-1B0F-4CE8-8983-CC9A2ADEAC5C}" destId="{6EE7058E-B6AF-4AC4-86A0-9B365813DFE6}" srcOrd="1" destOrd="0" presId="urn:microsoft.com/office/officeart/2005/8/layout/hierarchy1"/>
    <dgm:cxn modelId="{D25A7252-0BD3-4384-9EDA-DA2E1F4436F3}" type="presParOf" srcId="{6EE7058E-B6AF-4AC4-86A0-9B365813DFE6}" destId="{43F51467-BFDB-43E7-9B74-D8B47758090F}" srcOrd="0" destOrd="0" presId="urn:microsoft.com/office/officeart/2005/8/layout/hierarchy1"/>
    <dgm:cxn modelId="{FDE06130-390B-47BD-BAB2-59F797AFAD07}" type="presParOf" srcId="{6EE7058E-B6AF-4AC4-86A0-9B365813DFE6}" destId="{49F9006D-075C-4CEB-ABAE-BF5624EE49B3}" srcOrd="1" destOrd="0" presId="urn:microsoft.com/office/officeart/2005/8/layout/hierarchy1"/>
    <dgm:cxn modelId="{778CAD3A-E3F8-4DD0-8B8E-45FB7E2B3B37}" type="presParOf" srcId="{49F9006D-075C-4CEB-ABAE-BF5624EE49B3}" destId="{CAB57FEE-E8C9-4BB2-A292-B7BF22BF9359}" srcOrd="0" destOrd="0" presId="urn:microsoft.com/office/officeart/2005/8/layout/hierarchy1"/>
    <dgm:cxn modelId="{0C0A21DE-FC9D-413F-8391-E7E5395418C1}" type="presParOf" srcId="{CAB57FEE-E8C9-4BB2-A292-B7BF22BF9359}" destId="{6E04E424-EE40-450E-A1B7-995FECB7B053}" srcOrd="0" destOrd="0" presId="urn:microsoft.com/office/officeart/2005/8/layout/hierarchy1"/>
    <dgm:cxn modelId="{1F8D3F41-651C-43B4-8D60-D6B05BD9B525}" type="presParOf" srcId="{CAB57FEE-E8C9-4BB2-A292-B7BF22BF9359}" destId="{9D9556CA-C012-4486-8AAD-EC16067A5CC0}" srcOrd="1" destOrd="0" presId="urn:microsoft.com/office/officeart/2005/8/layout/hierarchy1"/>
    <dgm:cxn modelId="{3FE0AE49-0A59-4DD0-BF8F-60AC8CF727E5}" type="presParOf" srcId="{49F9006D-075C-4CEB-ABAE-BF5624EE49B3}" destId="{3BE9EE40-35F5-4FE6-B072-573BE7E49CFD}" srcOrd="1" destOrd="0" presId="urn:microsoft.com/office/officeart/2005/8/layout/hierarchy1"/>
    <dgm:cxn modelId="{9132A249-82B8-4848-B508-7F9EF0039255}" type="presParOf" srcId="{6EE7058E-B6AF-4AC4-86A0-9B365813DFE6}" destId="{AB07C32D-CE88-455D-BEC9-7ABA9DDB67B6}" srcOrd="2" destOrd="0" presId="urn:microsoft.com/office/officeart/2005/8/layout/hierarchy1"/>
    <dgm:cxn modelId="{01458D03-F16D-4F95-AD74-C6B9F2818B87}" type="presParOf" srcId="{6EE7058E-B6AF-4AC4-86A0-9B365813DFE6}" destId="{8E013714-7678-4FDF-A4DF-5F65972F3333}" srcOrd="3" destOrd="0" presId="urn:microsoft.com/office/officeart/2005/8/layout/hierarchy1"/>
    <dgm:cxn modelId="{2750E4E3-F64E-4287-882C-17EB8302EC8F}" type="presParOf" srcId="{8E013714-7678-4FDF-A4DF-5F65972F3333}" destId="{2CB4B6EA-F6BC-4DE1-99E9-7BA91465640C}" srcOrd="0" destOrd="0" presId="urn:microsoft.com/office/officeart/2005/8/layout/hierarchy1"/>
    <dgm:cxn modelId="{C6AD7797-4AC6-4EA7-8371-4766562E7BE5}" type="presParOf" srcId="{2CB4B6EA-F6BC-4DE1-99E9-7BA91465640C}" destId="{8C9A087D-2219-4B78-91FC-6C1E73204610}" srcOrd="0" destOrd="0" presId="urn:microsoft.com/office/officeart/2005/8/layout/hierarchy1"/>
    <dgm:cxn modelId="{3F39F60B-C893-428A-927C-2198BDD4B82A}" type="presParOf" srcId="{2CB4B6EA-F6BC-4DE1-99E9-7BA91465640C}" destId="{D8E7B6D6-E2C8-4781-93C6-5473E9989B70}" srcOrd="1" destOrd="0" presId="urn:microsoft.com/office/officeart/2005/8/layout/hierarchy1"/>
    <dgm:cxn modelId="{2CAAF8A4-5210-4B7F-9A69-BC153EB1D286}" type="presParOf" srcId="{8E013714-7678-4FDF-A4DF-5F65972F3333}" destId="{038A8744-0B87-42AB-8845-6E97595F6402}" srcOrd="1" destOrd="0" presId="urn:microsoft.com/office/officeart/2005/8/layout/hierarchy1"/>
    <dgm:cxn modelId="{9FA58235-B2AB-48A0-A398-F18159EABDED}" type="presParOf" srcId="{6EE7058E-B6AF-4AC4-86A0-9B365813DFE6}" destId="{B3E095FA-5022-4F37-89A9-0D86B8D88D3E}" srcOrd="4" destOrd="0" presId="urn:microsoft.com/office/officeart/2005/8/layout/hierarchy1"/>
    <dgm:cxn modelId="{8D71AFA3-5D94-4F2F-9BEB-C1AD57B57D35}" type="presParOf" srcId="{6EE7058E-B6AF-4AC4-86A0-9B365813DFE6}" destId="{7F96889D-8AED-4B99-8D54-0A5FD235BBDD}" srcOrd="5" destOrd="0" presId="urn:microsoft.com/office/officeart/2005/8/layout/hierarchy1"/>
    <dgm:cxn modelId="{5A969494-DA01-4640-98CF-32E0838D729E}" type="presParOf" srcId="{7F96889D-8AED-4B99-8D54-0A5FD235BBDD}" destId="{EB6AEF64-0166-4F63-9F26-DA7BEF251AC4}" srcOrd="0" destOrd="0" presId="urn:microsoft.com/office/officeart/2005/8/layout/hierarchy1"/>
    <dgm:cxn modelId="{4E7866E6-9F3C-4E6D-96A4-2D4408652915}" type="presParOf" srcId="{EB6AEF64-0166-4F63-9F26-DA7BEF251AC4}" destId="{CF46AA32-BDC2-4625-8544-D47A2E9325C5}" srcOrd="0" destOrd="0" presId="urn:microsoft.com/office/officeart/2005/8/layout/hierarchy1"/>
    <dgm:cxn modelId="{48D554C3-3C31-46BC-B6F1-75FD2B97510D}" type="presParOf" srcId="{EB6AEF64-0166-4F63-9F26-DA7BEF251AC4}" destId="{EE7389FB-77E2-4F80-B838-C8EC1830D32F}" srcOrd="1" destOrd="0" presId="urn:microsoft.com/office/officeart/2005/8/layout/hierarchy1"/>
    <dgm:cxn modelId="{26EF35E9-391B-4C36-85AB-60EDD240E7F0}" type="presParOf" srcId="{7F96889D-8AED-4B99-8D54-0A5FD235BBDD}" destId="{002954A0-3D49-401F-8435-0E59EE46053A}" srcOrd="1" destOrd="0" presId="urn:microsoft.com/office/officeart/2005/8/layout/hierarchy1"/>
    <dgm:cxn modelId="{57D751B7-A46D-4867-BDED-52966F1B3AEF}" type="presParOf" srcId="{6EE7058E-B6AF-4AC4-86A0-9B365813DFE6}" destId="{D48576E5-08CD-4A81-9A0C-2872A5BE465A}" srcOrd="6" destOrd="0" presId="urn:microsoft.com/office/officeart/2005/8/layout/hierarchy1"/>
    <dgm:cxn modelId="{EB2B4DF4-51C5-4BF6-AF46-E52B8E7DE2BA}" type="presParOf" srcId="{6EE7058E-B6AF-4AC4-86A0-9B365813DFE6}" destId="{7BE4AFD2-CF8F-4CAF-8896-B19D2FD8A33D}" srcOrd="7" destOrd="0" presId="urn:microsoft.com/office/officeart/2005/8/layout/hierarchy1"/>
    <dgm:cxn modelId="{E4565FAB-051A-47BA-B367-D7AEF82D907B}" type="presParOf" srcId="{7BE4AFD2-CF8F-4CAF-8896-B19D2FD8A33D}" destId="{DC1E174B-44F3-40B9-B930-0633DE47AA26}" srcOrd="0" destOrd="0" presId="urn:microsoft.com/office/officeart/2005/8/layout/hierarchy1"/>
    <dgm:cxn modelId="{A3F3805F-1277-4FEA-9DD4-BD7184EFD49B}" type="presParOf" srcId="{DC1E174B-44F3-40B9-B930-0633DE47AA26}" destId="{3D50B202-C457-4498-8131-83B12C9DAC77}" srcOrd="0" destOrd="0" presId="urn:microsoft.com/office/officeart/2005/8/layout/hierarchy1"/>
    <dgm:cxn modelId="{2C51FE63-B984-492E-B889-0954DAEDE8E2}" type="presParOf" srcId="{DC1E174B-44F3-40B9-B930-0633DE47AA26}" destId="{B86333B5-E494-4671-9359-59799B56F59F}" srcOrd="1" destOrd="0" presId="urn:microsoft.com/office/officeart/2005/8/layout/hierarchy1"/>
    <dgm:cxn modelId="{A050D397-B2D3-44C7-B641-D4DDDEAC6A0B}" type="presParOf" srcId="{7BE4AFD2-CF8F-4CAF-8896-B19D2FD8A33D}" destId="{C4FA62AE-2911-462E-889D-A487C805616D}" srcOrd="1" destOrd="0" presId="urn:microsoft.com/office/officeart/2005/8/layout/hierarchy1"/>
    <dgm:cxn modelId="{64A485B3-3427-4F57-ABF2-2D6758EB7B00}" type="presParOf" srcId="{E62C3848-36F3-42EC-9E12-1A71624DD6F6}" destId="{B00CD98B-5C20-434D-B138-B91CAECD15C9}" srcOrd="1" destOrd="0" presId="urn:microsoft.com/office/officeart/2005/8/layout/hierarchy1"/>
    <dgm:cxn modelId="{09C3B973-8BA5-40E0-A937-DC6D92D67C0A}" type="presParOf" srcId="{B00CD98B-5C20-434D-B138-B91CAECD15C9}" destId="{1F0B5FC5-714F-43B5-88A8-242AA2B3AB44}" srcOrd="0" destOrd="0" presId="urn:microsoft.com/office/officeart/2005/8/layout/hierarchy1"/>
    <dgm:cxn modelId="{CB3C057B-F0B0-4D36-A6C5-011ED0F4F15F}" type="presParOf" srcId="{1F0B5FC5-714F-43B5-88A8-242AA2B3AB44}" destId="{CE925DF0-EF54-4E99-8496-6663185CA1A7}" srcOrd="0" destOrd="0" presId="urn:microsoft.com/office/officeart/2005/8/layout/hierarchy1"/>
    <dgm:cxn modelId="{C65BF7D8-8BB3-422A-9BD5-8686FC95C110}" type="presParOf" srcId="{1F0B5FC5-714F-43B5-88A8-242AA2B3AB44}" destId="{89D332BD-CF37-4B83-AD19-203A8E886872}" srcOrd="1" destOrd="0" presId="urn:microsoft.com/office/officeart/2005/8/layout/hierarchy1"/>
    <dgm:cxn modelId="{D2822909-902A-4011-B2B9-5ABEFFA6F75E}" type="presParOf" srcId="{B00CD98B-5C20-434D-B138-B91CAECD15C9}" destId="{1C6802C0-489A-4707-ABF5-73A311E1647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0.6597</cdr:x>
      <cdr:y>0.23451</cdr:y>
    </cdr:from>
    <cdr:to>
      <cdr:x>0.98146</cdr:x>
      <cdr:y>0.67593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9309" y="1224136"/>
          <a:ext cx="2813924" cy="230425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Программные направления расходов – 1 809 856,1 тыс. руб.</a:t>
          </a:r>
        </a:p>
        <a:p xmlns:a="http://schemas.openxmlformats.org/drawingml/2006/main"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направления расходов – 45 872,9 тыс. руб.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0.07503</cdr:x>
      <cdr:y>0.6065</cdr:y>
    </cdr:from>
    <cdr:to>
      <cdr:x>0.19363</cdr:x>
      <cdr:y>0.95359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64" y="15942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0.07203</cdr:x>
      <cdr:y>0.606</cdr:y>
    </cdr:from>
    <cdr:to>
      <cdr:x>0.18638</cdr:x>
      <cdr:y>0.95359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64" y="15942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0.07303</cdr:x>
      <cdr:y>0.60575</cdr:y>
    </cdr:from>
    <cdr:to>
      <cdr:x>0.18663</cdr:x>
      <cdr:y>0.95359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64" y="15942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0.07203</cdr:x>
      <cdr:y>0.606</cdr:y>
    </cdr:from>
    <cdr:to>
      <cdr:x>0.18638</cdr:x>
      <cdr:y>0.95359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64" y="15942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0.07203</cdr:x>
      <cdr:y>0.606</cdr:y>
    </cdr:from>
    <cdr:to>
      <cdr:x>0.18638</cdr:x>
      <cdr:y>0.95359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64" y="15942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0.07203</cdr:x>
      <cdr:y>0.606</cdr:y>
    </cdr:from>
    <cdr:to>
      <cdr:x>0.18638</cdr:x>
      <cdr:y>0.95359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64" y="15942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0.07203</cdr:x>
      <cdr:y>0.606</cdr:y>
    </cdr:from>
    <cdr:to>
      <cdr:x>0.18638</cdr:x>
      <cdr:y>0.95359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64" y="15942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0.07203</cdr:x>
      <cdr:y>0.606</cdr:y>
    </cdr:from>
    <cdr:to>
      <cdr:x>0.18638</cdr:x>
      <cdr:y>0.95359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64" y="15942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8C5197-5E1E-4CB2-A4E8-A78089C24EF7}" type="datetimeFigureOut">
              <a:rPr lang="ru-RU"/>
              <a:pPr>
                <a:defRPr/>
              </a:pPr>
              <a:t>18.01.2022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DCF5C91-E8DC-426E-8BDE-75D7A25CF8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035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6C58CC39-DEA0-4091-9C91-31640E218DF7}" type="datetimeFigureOut">
              <a:rPr lang="ru-RU"/>
              <a:pPr>
                <a:defRPr/>
              </a:pPr>
              <a:t>18.01.2022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30CB325-F337-470F-B6DC-2B0C08FC23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5961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8D646A3-8F15-42FF-9A6F-95AD2F2E564A}" type="slidenum">
              <a:rPr lang="ru-RU" altLang="ru-RU" smtClean="0"/>
              <a:pPr/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3043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4FAF436-8E7D-4C13-A937-4F632CB7EDF8}" type="slidenum">
              <a:rPr lang="ru-RU" altLang="ru-RU" smtClean="0"/>
              <a:pPr/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6310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FB76782-BAE6-4F07-9AC4-E35B64C094FD}" type="slidenum">
              <a:rPr lang="ru-RU" altLang="ru-RU" smtClean="0"/>
              <a:pPr/>
              <a:t>34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1672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CE4ED-38B1-4479-AB8A-8B280E7DE07F}" type="datetimeFigureOut">
              <a:rPr lang="ru-RU"/>
              <a:pPr>
                <a:defRPr/>
              </a:pPr>
              <a:t>18.01.2022</a:t>
            </a:fld>
            <a:endParaRPr lang="ru-RU" dirty="0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D395E-316A-49D4-A022-1C070A3A8C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706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Овал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124E2-12A9-4E94-B6FB-A383C54078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89311-07AB-4506-B95A-FB486475B491}" type="datetimeFigureOut">
              <a:rPr lang="ru-RU"/>
              <a:pPr>
                <a:defRPr/>
              </a:pPr>
              <a:t>18.01.2022</a:t>
            </a:fld>
            <a:endParaRPr lang="ru-RU" dirty="0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297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2A283-23A0-4C10-BCDC-EF4A4B2ABE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157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ACE76-0A97-4AFE-A39C-DCF0F5EE74D8}" type="datetimeFigureOut">
              <a:rPr lang="ru-RU"/>
              <a:pPr>
                <a:defRPr/>
              </a:pPr>
              <a:t>18.01.2022</a:t>
            </a:fld>
            <a:endParaRPr lang="ru-RU" dirty="0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5A923-C8BD-4A76-8FE6-8936ABD32C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138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DC6B8-46D2-4D32-B328-522C6C9A6DAC}" type="datetimeFigureOut">
              <a:rPr lang="ru-RU"/>
              <a:pPr>
                <a:defRPr/>
              </a:pPr>
              <a:t>18.01.2022</a:t>
            </a:fld>
            <a:endParaRPr lang="ru-RU" dirty="0"/>
          </a:p>
        </p:txBody>
      </p:sp>
      <p:sp>
        <p:nvSpPr>
          <p:cNvPr id="5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D5E70-D5A3-4EF3-B103-51B47DA147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407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D46D4-212D-4A38-A9C0-CF67E5337AB0}" type="datetimeFigureOut">
              <a:rPr lang="ru-RU"/>
              <a:pPr>
                <a:defRPr/>
              </a:pPr>
              <a:t>18.01.2022</a:t>
            </a:fld>
            <a:endParaRPr lang="ru-RU" dirty="0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04098-2AEC-4FF6-93FC-18599FA36F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686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2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24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4EC9B-589E-4432-B17E-B5048C84A8AE}" type="datetimeFigureOut">
              <a:rPr lang="ru-RU"/>
              <a:pPr>
                <a:defRPr/>
              </a:pPr>
              <a:t>18.01.2022</a:t>
            </a:fld>
            <a:endParaRPr lang="ru-RU" dirty="0"/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24836-87CC-4DAE-B365-4A507638E5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766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57107-5C7D-4794-AF3F-3BBF6BAD1307}" type="datetimeFigureOut">
              <a:rPr lang="ru-RU"/>
              <a:pPr>
                <a:defRPr/>
              </a:pPr>
              <a:t>18.01.2022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CADE9-87D1-4996-AD18-A8790406DD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108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85D04-0AAD-4005-AD2C-95FC2BB044DE}" type="datetimeFigureOut">
              <a:rPr lang="ru-RU"/>
              <a:pPr>
                <a:defRPr/>
              </a:pPr>
              <a:t>18.01.2022</a:t>
            </a:fld>
            <a:endParaRPr lang="ru-RU" dirty="0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294C038-1B60-49FA-AF20-D1560328A1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366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26DC2-CD55-4834-BC4C-26D3C692C4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8063E-DAA5-4EE6-A59F-71AB71F535B5}" type="datetimeFigureOut">
              <a:rPr lang="ru-RU"/>
              <a:pPr>
                <a:defRPr/>
              </a:pPr>
              <a:t>18.01.2022</a:t>
            </a:fld>
            <a:endParaRPr lang="ru-RU" dirty="0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36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A67EE-48ED-456D-AA2E-BCF77B1156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44456-4F1F-4825-87F8-C0116D5D4918}" type="datetimeFigureOut">
              <a:rPr lang="ru-RU"/>
              <a:pPr>
                <a:defRPr/>
              </a:pPr>
              <a:t>18.01.2022</a:t>
            </a:fld>
            <a:endParaRPr lang="ru-RU" dirty="0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783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BAF3B-8EFC-49D9-AA9F-3B06F8D26333}" type="datetimeFigureOut">
              <a:rPr lang="ru-RU"/>
              <a:pPr>
                <a:defRPr/>
              </a:pPr>
              <a:t>18.01.2022</a:t>
            </a:fld>
            <a:endParaRPr lang="ru-RU" dirty="0"/>
          </a:p>
        </p:txBody>
      </p:sp>
      <p:sp>
        <p:nvSpPr>
          <p:cNvPr id="5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19A47-CD5F-472F-8E7A-20894C29AD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459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42287-9EB1-4557-A428-CB2D5242D3FD}" type="datetimeFigureOut">
              <a:rPr lang="ru-RU"/>
              <a:pPr>
                <a:defRPr/>
              </a:pPr>
              <a:t>18.01.2022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21525-7B43-479E-9EDD-13D962D5F1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354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E1943-3AE1-4C02-BBDB-BC4048F5AC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4D067-F311-4FCE-BC54-0108E5260493}" type="datetimeFigureOut">
              <a:rPr lang="ru-RU"/>
              <a:pPr>
                <a:defRPr/>
              </a:pPr>
              <a:t>18.01.2022</a:t>
            </a:fld>
            <a:endParaRPr lang="ru-RU" dirty="0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100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05AAD-F528-4CF5-86D0-A192E7913D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500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1B3DE-3603-4154-B7E2-FD769F904D49}" type="datetimeFigureOut">
              <a:rPr lang="ru-RU"/>
              <a:pPr>
                <a:defRPr/>
              </a:pPr>
              <a:t>18.01.2022</a:t>
            </a:fld>
            <a:endParaRPr lang="ru-RU" dirty="0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4B64A-28A7-4550-B38F-585CED45C2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821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9" name="Прямоугольник 2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1" name="Прямоугольник 24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" name="Овал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850E8-E1F9-4613-960B-D272C5E95FCE}" type="datetimeFigureOut">
              <a:rPr lang="ru-RU"/>
              <a:pPr>
                <a:defRPr/>
              </a:pPr>
              <a:t>18.01.2022</a:t>
            </a:fld>
            <a:endParaRPr lang="ru-RU" dirty="0"/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FC651-7C78-4161-8CD8-60C50D9757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14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C3EC1-1624-462E-B08B-377DC00688BE}" type="datetimeFigureOut">
              <a:rPr lang="ru-RU"/>
              <a:pPr>
                <a:defRPr/>
              </a:pPr>
              <a:t>18.01.2022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C42E8-7FEE-4335-B2FB-0B47DC06AB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440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4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5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12197-5B87-4325-BA77-0FC3E6DB1625}" type="datetimeFigureOut">
              <a:rPr lang="ru-RU"/>
              <a:pPr>
                <a:defRPr/>
              </a:pPr>
              <a:t>18.01.2022</a:t>
            </a:fld>
            <a:endParaRPr lang="ru-RU" dirty="0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8D15E0D-8077-4CE6-87BC-7188C9BCBE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533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40CE1-5270-47E0-A893-426DCACF0D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9D945-374A-415F-A3AF-6F6C2715ED41}" type="datetimeFigureOut">
              <a:rPr lang="ru-RU"/>
              <a:pPr>
                <a:defRPr/>
              </a:pPr>
              <a:t>18.01.2022</a:t>
            </a:fld>
            <a:endParaRPr lang="ru-RU" dirty="0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854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27BB5-2D99-489E-B83E-E5A61CE3B0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1ACA3-6C5C-4B79-8254-2F70E6612AF2}" type="datetimeFigureOut">
              <a:rPr lang="ru-RU"/>
              <a:pPr>
                <a:defRPr/>
              </a:pPr>
              <a:t>18.01.2022</a:t>
            </a:fld>
            <a:endParaRPr lang="ru-RU" dirty="0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726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113CE-BAC6-4A0D-A009-7DA2BFA33CBF}" type="datetimeFigureOut">
              <a:rPr lang="ru-RU"/>
              <a:pPr>
                <a:defRPr/>
              </a:pPr>
              <a:t>18.01.2022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4EEF0-E85C-442F-9FEE-D25DF80C49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629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7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E459D259-87E0-47F8-8D94-9A9023A26368}" type="datetimeFigureOut">
              <a:rPr lang="ru-RU"/>
              <a:pPr>
                <a:defRPr/>
              </a:pPr>
              <a:t>18.01.2022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Овал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rgbClr val="7B9899"/>
                </a:solidFill>
              </a:defRPr>
            </a:lvl1pPr>
          </a:lstStyle>
          <a:p>
            <a:pPr>
              <a:defRPr/>
            </a:pPr>
            <a:fld id="{CBF8CED3-37BD-4E4B-9C08-67A7AE9A5C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8" name="Заголовок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39" name="Текст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98" r:id="rId1"/>
    <p:sldLayoutId id="2147485899" r:id="rId2"/>
    <p:sldLayoutId id="2147485900" r:id="rId3"/>
    <p:sldLayoutId id="2147485901" r:id="rId4"/>
    <p:sldLayoutId id="2147485902" r:id="rId5"/>
    <p:sldLayoutId id="2147485903" r:id="rId6"/>
    <p:sldLayoutId id="2147485904" r:id="rId7"/>
    <p:sldLayoutId id="2147485905" r:id="rId8"/>
    <p:sldLayoutId id="2147485906" r:id="rId9"/>
    <p:sldLayoutId id="2147485907" r:id="rId10"/>
    <p:sldLayoutId id="21474859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anose="05020102010507070707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anose="05000000000000000000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7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89F8D070-0D68-472D-899D-C56A0E4FA7DE}" type="datetimeFigureOut">
              <a:rPr lang="ru-RU"/>
              <a:pPr>
                <a:defRPr/>
              </a:pPr>
              <a:t>18.01.2022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rgbClr val="7B9899"/>
                </a:solidFill>
              </a:defRPr>
            </a:lvl1pPr>
          </a:lstStyle>
          <a:p>
            <a:pPr>
              <a:defRPr/>
            </a:pPr>
            <a:fld id="{6A611813-1765-43DB-A808-E873E67810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062" name="Заголовок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2063" name="Текст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09" r:id="rId1"/>
    <p:sldLayoutId id="2147485910" r:id="rId2"/>
    <p:sldLayoutId id="2147485911" r:id="rId3"/>
    <p:sldLayoutId id="2147485912" r:id="rId4"/>
    <p:sldLayoutId id="2147485913" r:id="rId5"/>
    <p:sldLayoutId id="2147485914" r:id="rId6"/>
    <p:sldLayoutId id="2147485915" r:id="rId7"/>
    <p:sldLayoutId id="2147485916" r:id="rId8"/>
    <p:sldLayoutId id="2147485917" r:id="rId9"/>
    <p:sldLayoutId id="2147485918" r:id="rId10"/>
    <p:sldLayoutId id="21474859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anose="05020102010507070707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anose="05000000000000000000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chart" Target="../charts/char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chart" Target="../charts/char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chart" Target="../charts/char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chart" Target="../charts/chart24.xml"/><Relationship Id="rId4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chart" Target="../charts/char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chart" Target="../charts/char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chart" Target="../charts/char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7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chart" Target="../charts/chart3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chart" Target="../charts/chart3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chart" Target="../charts/chart3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chart" Target="../charts/chart3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chart" Target="../charts/chart35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2195736" y="1565740"/>
            <a:ext cx="6768752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плановый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</a:t>
            </a:r>
          </a:p>
          <a:p>
            <a:pPr algn="ctr" eaLnBrk="1" hangingPunct="1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годов, </a:t>
            </a:r>
          </a:p>
          <a:p>
            <a:pPr algn="ctr" eaLnBrk="1" hangingPunct="1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утверждённый решением Думы ГО Красноуфимск от 23.12.2021 г. №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/2 в доступной для граждан форме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1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1239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Прямоугольник 5"/>
          <p:cNvSpPr>
            <a:spLocks noChangeArrowheads="1"/>
          </p:cNvSpPr>
          <p:nvPr/>
        </p:nvSpPr>
        <p:spPr bwMode="auto">
          <a:xfrm>
            <a:off x="661988" y="322263"/>
            <a:ext cx="79930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Красноуфимск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1341438"/>
            <a:ext cx="2016348" cy="2363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B6AD5D-63CE-4744-AACE-685378A2433E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53179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Box 33"/>
          <p:cNvSpPr txBox="1">
            <a:spLocks noChangeArrowheads="1"/>
          </p:cNvSpPr>
          <p:nvPr/>
        </p:nvSpPr>
        <p:spPr bwMode="auto">
          <a:xfrm>
            <a:off x="1114425" y="260350"/>
            <a:ext cx="68056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бюджете ГО Красноуфимск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2-2024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сравнении с другими муниципальными образованиями</a:t>
            </a:r>
          </a:p>
        </p:txBody>
      </p:sp>
      <p:pic>
        <p:nvPicPr>
          <p:cNvPr id="24581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964045478"/>
              </p:ext>
            </p:extLst>
          </p:nvPr>
        </p:nvGraphicFramePr>
        <p:xfrm>
          <a:off x="285750" y="1397000"/>
          <a:ext cx="8606730" cy="5200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9E9C87-3263-451A-BC0D-B9FF617B2241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94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1258888" y="260350"/>
            <a:ext cx="741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 бюджета городского округа Красноуфимск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</a:p>
        </p:txBody>
      </p:sp>
      <p:pic>
        <p:nvPicPr>
          <p:cNvPr id="26627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6474560"/>
              </p:ext>
            </p:extLst>
          </p:nvPr>
        </p:nvGraphicFramePr>
        <p:xfrm>
          <a:off x="150813" y="1268760"/>
          <a:ext cx="8993187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629" name="TextBox 9"/>
          <p:cNvSpPr txBox="1">
            <a:spLocks noChangeArrowheads="1"/>
          </p:cNvSpPr>
          <p:nvPr/>
        </p:nvSpPr>
        <p:spPr bwMode="auto">
          <a:xfrm>
            <a:off x="1619672" y="3645024"/>
            <a:ext cx="1546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1 808 558,3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9E9C87-3263-451A-BC0D-B9FF617B2241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35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1258888" y="260350"/>
            <a:ext cx="741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и неналоговых доходов бюджета городского округа Красноуфимск на 20</a:t>
            </a: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год </a:t>
            </a:r>
          </a:p>
        </p:txBody>
      </p:sp>
      <p:pic>
        <p:nvPicPr>
          <p:cNvPr id="32771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5719597"/>
              </p:ext>
            </p:extLst>
          </p:nvPr>
        </p:nvGraphicFramePr>
        <p:xfrm>
          <a:off x="120464" y="1219449"/>
          <a:ext cx="8993187" cy="5161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773" name="TextBox 9"/>
          <p:cNvSpPr txBox="1">
            <a:spLocks noChangeArrowheads="1"/>
          </p:cNvSpPr>
          <p:nvPr/>
        </p:nvSpPr>
        <p:spPr bwMode="auto">
          <a:xfrm>
            <a:off x="1691680" y="3212976"/>
            <a:ext cx="1546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607 895,2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1403648" y="350840"/>
            <a:ext cx="74888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бюджета. Налог на доходы физических лиц </a:t>
            </a:r>
          </a:p>
        </p:txBody>
      </p:sp>
      <p:sp>
        <p:nvSpPr>
          <p:cNvPr id="33796" name="TextBox 9"/>
          <p:cNvSpPr txBox="1">
            <a:spLocks noChangeArrowheads="1"/>
          </p:cNvSpPr>
          <p:nvPr/>
        </p:nvSpPr>
        <p:spPr bwMode="auto">
          <a:xfrm>
            <a:off x="179388" y="5084763"/>
            <a:ext cx="88566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прогнозе на 2022-2024 годы учтены изменения норматива отчисления налога от консолидированного бюджета Свердловской области  в бюджет городского округа Красноуфимск.</a:t>
            </a:r>
          </a:p>
          <a:p>
            <a:pPr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Норматив отчислений по годам составляет: в 20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г. – 7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%, в 2022 г.-59%, в 2023 г. – 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1%, в 2024 г. – 64%</a:t>
            </a:r>
          </a:p>
          <a:p>
            <a:pPr eaLnBrk="1" hangingPunct="1"/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8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4307978"/>
              </p:ext>
            </p:extLst>
          </p:nvPr>
        </p:nvGraphicFramePr>
        <p:xfrm>
          <a:off x="179388" y="1412776"/>
          <a:ext cx="8713787" cy="3689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3013467" y="476250"/>
            <a:ext cx="31694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бюджета. Акцизы</a:t>
            </a:r>
          </a:p>
        </p:txBody>
      </p:sp>
      <p:graphicFrame>
        <p:nvGraphicFramePr>
          <p:cNvPr id="2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0587417"/>
              </p:ext>
            </p:extLst>
          </p:nvPr>
        </p:nvGraphicFramePr>
        <p:xfrm>
          <a:off x="207963" y="1412776"/>
          <a:ext cx="8678862" cy="4103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821" name="TextBox 9"/>
          <p:cNvSpPr txBox="1">
            <a:spLocks noChangeArrowheads="1"/>
          </p:cNvSpPr>
          <p:nvPr/>
        </p:nvSpPr>
        <p:spPr bwMode="auto">
          <a:xfrm>
            <a:off x="179388" y="5157788"/>
            <a:ext cx="87852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рассчитан на основании ожидаемого поступления акцизов в 202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году- с учетом изменения норматива отчислений в бюджет городского округа с 0,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18895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0,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22396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ставок на акцизы.</a:t>
            </a:r>
          </a:p>
          <a:p>
            <a:pPr eaLnBrk="1" hangingPunct="1"/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23" name="Рисунок 7" descr="1410339261_allday_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1073150" y="227522"/>
            <a:ext cx="78193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Налог, взимаемый в связи с применением упрощенной</a:t>
            </a: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налогообложения</a:t>
            </a:r>
          </a:p>
        </p:txBody>
      </p:sp>
      <p:graphicFrame>
        <p:nvGraphicFramePr>
          <p:cNvPr id="3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0014778"/>
              </p:ext>
            </p:extLst>
          </p:nvPr>
        </p:nvGraphicFramePr>
        <p:xfrm>
          <a:off x="285751" y="1412776"/>
          <a:ext cx="8606730" cy="3943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845" name="TextBox 9"/>
          <p:cNvSpPr txBox="1">
            <a:spLocks noChangeArrowheads="1"/>
          </p:cNvSpPr>
          <p:nvPr/>
        </p:nvSpPr>
        <p:spPr bwMode="auto">
          <a:xfrm>
            <a:off x="285750" y="5517232"/>
            <a:ext cx="87852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на 20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 рассчитан с учетом изменения норматива отчислений в бюджет городского округа с 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на 7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3,4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.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7" name="Рисунок 7" descr="1410339261_allday_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1073150" y="246923"/>
            <a:ext cx="78193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налог на вмененный доход для</a:t>
            </a:r>
          </a:p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отдельных видов деятельности</a:t>
            </a:r>
          </a:p>
        </p:txBody>
      </p:sp>
      <p:graphicFrame>
        <p:nvGraphicFramePr>
          <p:cNvPr id="3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9696041"/>
              </p:ext>
            </p:extLst>
          </p:nvPr>
        </p:nvGraphicFramePr>
        <p:xfrm>
          <a:off x="285750" y="1340769"/>
          <a:ext cx="8704263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6869" name="TextBox 9"/>
          <p:cNvSpPr txBox="1">
            <a:spLocks noChangeArrowheads="1"/>
          </p:cNvSpPr>
          <p:nvPr/>
        </p:nvSpPr>
        <p:spPr bwMode="auto">
          <a:xfrm>
            <a:off x="138670" y="5085184"/>
            <a:ext cx="87852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2022-2024 годы прогноз не рассчитывается, в связи с тем, что с 1 января 2021 года Федеральным законом от 29.06.2012 N 97-ФЗ глава 26.3 «Система налогообложения в виде единого налога на вмененный доход для отдельных видов деятельности» признана утратившей силу. Администратором платежа прогнозируется в 2022 году поступление задолженности в размере 100 тыс. руб.</a:t>
            </a:r>
          </a:p>
        </p:txBody>
      </p:sp>
      <p:pic>
        <p:nvPicPr>
          <p:cNvPr id="36871" name="Рисунок 7" descr="1410339261_allday_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1073150" y="355670"/>
            <a:ext cx="78200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бюджета. Единый сельскохозяйственный налог</a:t>
            </a:r>
          </a:p>
        </p:txBody>
      </p:sp>
      <p:pic>
        <p:nvPicPr>
          <p:cNvPr id="38917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Прямоугольник 2"/>
          <p:cNvSpPr>
            <a:spLocks noChangeArrowheads="1"/>
          </p:cNvSpPr>
          <p:nvPr/>
        </p:nvSpPr>
        <p:spPr bwMode="auto">
          <a:xfrm>
            <a:off x="285750" y="5530850"/>
            <a:ext cx="86074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на 2022 год рассчитан с учётом ожидаемого поступления за 2021 год и коэффициента ожидаемого роста поступлений в 2022 году.</a:t>
            </a:r>
          </a:p>
        </p:txBody>
      </p:sp>
      <p:graphicFrame>
        <p:nvGraphicFramePr>
          <p:cNvPr id="3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3594293"/>
              </p:ext>
            </p:extLst>
          </p:nvPr>
        </p:nvGraphicFramePr>
        <p:xfrm>
          <a:off x="179512" y="1412776"/>
          <a:ext cx="8713663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1005001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1073150" y="355670"/>
            <a:ext cx="78200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бюджета. Налог взимаемый в связи с применением</a:t>
            </a:r>
          </a:p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патентной системы налогообложения</a:t>
            </a:r>
          </a:p>
        </p:txBody>
      </p:sp>
      <p:pic>
        <p:nvPicPr>
          <p:cNvPr id="38917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Прямоугольник 2"/>
          <p:cNvSpPr>
            <a:spLocks noChangeArrowheads="1"/>
          </p:cNvSpPr>
          <p:nvPr/>
        </p:nvSpPr>
        <p:spPr bwMode="auto">
          <a:xfrm>
            <a:off x="285750" y="5530850"/>
            <a:ext cx="86074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на 2022 год рассчитан администратором платежа  с учётом увеличения количества налогоплательщиков в 2021 году.</a:t>
            </a:r>
          </a:p>
        </p:txBody>
      </p:sp>
      <p:graphicFrame>
        <p:nvGraphicFramePr>
          <p:cNvPr id="3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5932669"/>
              </p:ext>
            </p:extLst>
          </p:nvPr>
        </p:nvGraphicFramePr>
        <p:xfrm>
          <a:off x="179512" y="1412776"/>
          <a:ext cx="8713663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1299385" y="240048"/>
            <a:ext cx="76938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бюджета. Налог на имущество физических лиц</a:t>
            </a:r>
          </a:p>
          <a:p>
            <a:pPr algn="ctr" eaLnBrk="1" hangingPunct="1"/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7927411"/>
              </p:ext>
            </p:extLst>
          </p:nvPr>
        </p:nvGraphicFramePr>
        <p:xfrm>
          <a:off x="285750" y="1412776"/>
          <a:ext cx="8707438" cy="3835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9941" name="TextBox 9"/>
          <p:cNvSpPr txBox="1">
            <a:spLocks noChangeArrowheads="1"/>
          </p:cNvSpPr>
          <p:nvPr/>
        </p:nvSpPr>
        <p:spPr bwMode="auto">
          <a:xfrm>
            <a:off x="207963" y="5516563"/>
            <a:ext cx="8785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на  2022 год рассчитан на основании начислений налога за 2020 год, исходя из кадастровой стоимости имущества.</a:t>
            </a:r>
          </a:p>
        </p:txBody>
      </p:sp>
      <p:pic>
        <p:nvPicPr>
          <p:cNvPr id="39943" name="Рисунок 7" descr="1410339261_allday_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ъект 1"/>
          <p:cNvSpPr>
            <a:spLocks noGrp="1"/>
          </p:cNvSpPr>
          <p:nvPr>
            <p:ph sz="quarter" idx="4294967295"/>
          </p:nvPr>
        </p:nvSpPr>
        <p:spPr>
          <a:xfrm>
            <a:off x="323850" y="1527175"/>
            <a:ext cx="8482013" cy="1887538"/>
          </a:xfrm>
        </p:spPr>
        <p:txBody>
          <a:bodyPr/>
          <a:lstStyle/>
          <a:p>
            <a:r>
              <a:rPr lang="ru-RU" sz="1800" b="1" dirty="0" smtClean="0">
                <a:latin typeface="Arial" panose="020B0604020202020204" pitchFamily="34" charset="0"/>
              </a:rPr>
              <a:t>Городской округ Красноуфимск расположен </a:t>
            </a:r>
          </a:p>
          <a:p>
            <a:r>
              <a:rPr lang="ru-RU" sz="1800" b="1" dirty="0" smtClean="0">
                <a:latin typeface="Arial" panose="020B0604020202020204" pitchFamily="34" charset="0"/>
              </a:rPr>
              <a:t>в юго-западной части Свердловской области, в 224 км. к западу от Екатеринбурга,  на правом берегу реки Уфы. </a:t>
            </a:r>
          </a:p>
          <a:p>
            <a:endParaRPr lang="ru-RU" sz="1800" b="1" dirty="0" smtClean="0">
              <a:latin typeface="Arial" panose="020B0604020202020204" pitchFamily="34" charset="0"/>
            </a:endParaRPr>
          </a:p>
          <a:p>
            <a:r>
              <a:rPr lang="ru-RU" sz="1800" b="1" dirty="0" smtClean="0">
                <a:latin typeface="Arial" panose="020B0604020202020204" pitchFamily="34" charset="0"/>
              </a:rPr>
              <a:t>Округ относится к Западному управленческому округу </a:t>
            </a:r>
          </a:p>
          <a:p>
            <a:endParaRPr lang="ru-RU" b="1" dirty="0" smtClean="0">
              <a:latin typeface="Arial" panose="020B0604020202020204" pitchFamily="34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1613"/>
            <a:ext cx="785812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Описание административно-территориального деления городского округа Красноуфимск</a:t>
            </a:r>
          </a:p>
        </p:txBody>
      </p:sp>
      <p:pic>
        <p:nvPicPr>
          <p:cNvPr id="16389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213100"/>
            <a:ext cx="4449762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Прямоугольник 5"/>
          <p:cNvSpPr>
            <a:spLocks noChangeArrowheads="1"/>
          </p:cNvSpPr>
          <p:nvPr/>
        </p:nvSpPr>
        <p:spPr bwMode="auto">
          <a:xfrm>
            <a:off x="250825" y="3429000"/>
            <a:ext cx="8555038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b="1" dirty="0"/>
              <a:t>В состав городского округа входит </a:t>
            </a:r>
          </a:p>
          <a:p>
            <a:r>
              <a:rPr lang="ru-RU" b="1" dirty="0"/>
              <a:t>5 населенных пунктов:</a:t>
            </a:r>
          </a:p>
          <a:p>
            <a:endParaRPr lang="ru-RU" b="1" dirty="0"/>
          </a:p>
          <a:p>
            <a:r>
              <a:rPr lang="ru-RU" b="1" dirty="0"/>
              <a:t>г. Красноуфимск; </a:t>
            </a:r>
          </a:p>
          <a:p>
            <a:r>
              <a:rPr lang="ru-RU" b="1" dirty="0"/>
              <a:t>п. Журавлиный Лог;</a:t>
            </a:r>
          </a:p>
          <a:p>
            <a:r>
              <a:rPr lang="ru-RU" b="1" dirty="0"/>
              <a:t>п. </a:t>
            </a:r>
            <a:r>
              <a:rPr lang="ru-RU" b="1" dirty="0" err="1"/>
              <a:t>Полухино</a:t>
            </a:r>
            <a:r>
              <a:rPr lang="ru-RU" b="1" dirty="0"/>
              <a:t>;</a:t>
            </a:r>
          </a:p>
          <a:p>
            <a:r>
              <a:rPr lang="ru-RU" b="1" dirty="0"/>
              <a:t>п. Пудлинговый;</a:t>
            </a:r>
          </a:p>
          <a:p>
            <a:r>
              <a:rPr lang="ru-RU" b="1" dirty="0"/>
              <a:t>п. Черная Речка.                            </a:t>
            </a:r>
          </a:p>
          <a:p>
            <a:r>
              <a:rPr lang="ru-RU" b="1" dirty="0"/>
              <a:t>                                                                  - Население  </a:t>
            </a:r>
            <a:r>
              <a:rPr lang="ru-RU" b="1" dirty="0" smtClean="0"/>
              <a:t>38,0 </a:t>
            </a:r>
            <a:r>
              <a:rPr lang="ru-RU" b="1" dirty="0"/>
              <a:t>тыс. человек</a:t>
            </a:r>
          </a:p>
          <a:p>
            <a:r>
              <a:rPr lang="ru-RU" b="1" dirty="0"/>
              <a:t>                                                                  - Общая площадь округа 127,78 км².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9E9C87-3263-451A-BC0D-B9FF617B2241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56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Box 2"/>
          <p:cNvSpPr txBox="1">
            <a:spLocks noChangeArrowheads="1"/>
          </p:cNvSpPr>
          <p:nvPr/>
        </p:nvSpPr>
        <p:spPr bwMode="auto">
          <a:xfrm>
            <a:off x="2456905" y="476250"/>
            <a:ext cx="42825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бюджета. Земельный налог</a:t>
            </a:r>
          </a:p>
        </p:txBody>
      </p:sp>
      <p:sp>
        <p:nvSpPr>
          <p:cNvPr id="40964" name="TextBox 9"/>
          <p:cNvSpPr txBox="1">
            <a:spLocks noChangeArrowheads="1"/>
          </p:cNvSpPr>
          <p:nvPr/>
        </p:nvSpPr>
        <p:spPr bwMode="auto">
          <a:xfrm>
            <a:off x="179721" y="5383015"/>
            <a:ext cx="89646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на 2022 год рассчитан по земельному налогу с организаций, исходя из ожидаемого поступления за 2021 год, по земельному налогу с физических лиц, исходя из фактически начисленного налога за 2020 год.</a:t>
            </a:r>
          </a:p>
        </p:txBody>
      </p:sp>
      <p:pic>
        <p:nvPicPr>
          <p:cNvPr id="40966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678674"/>
              </p:ext>
            </p:extLst>
          </p:nvPr>
        </p:nvGraphicFramePr>
        <p:xfrm>
          <a:off x="179389" y="1340768"/>
          <a:ext cx="8785099" cy="3888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1943686" y="476250"/>
            <a:ext cx="53090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бюджета. Государственная пошлина</a:t>
            </a:r>
          </a:p>
        </p:txBody>
      </p:sp>
      <p:graphicFrame>
        <p:nvGraphicFramePr>
          <p:cNvPr id="3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9077286"/>
              </p:ext>
            </p:extLst>
          </p:nvPr>
        </p:nvGraphicFramePr>
        <p:xfrm>
          <a:off x="179513" y="1340768"/>
          <a:ext cx="8712968" cy="4076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1989" name="TextBox 9"/>
          <p:cNvSpPr txBox="1">
            <a:spLocks noChangeArrowheads="1"/>
          </p:cNvSpPr>
          <p:nvPr/>
        </p:nvSpPr>
        <p:spPr bwMode="auto">
          <a:xfrm>
            <a:off x="285750" y="5670550"/>
            <a:ext cx="8785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на 2022 год рассчитан с учётом ожидаемого поступления за 2021 год и коэффициента ожидаемого роста поступлений в 2022 году.</a:t>
            </a:r>
          </a:p>
        </p:txBody>
      </p:sp>
      <p:pic>
        <p:nvPicPr>
          <p:cNvPr id="41991" name="Рисунок 7" descr="1410339261_allday_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1073150" y="270212"/>
            <a:ext cx="78193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бюджета. Доходы от использования имущества, находящегося в государственной и муниципальной собственности</a:t>
            </a:r>
          </a:p>
        </p:txBody>
      </p:sp>
      <p:pic>
        <p:nvPicPr>
          <p:cNvPr id="44037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4417878"/>
              </p:ext>
            </p:extLst>
          </p:nvPr>
        </p:nvGraphicFramePr>
        <p:xfrm>
          <a:off x="107504" y="1340769"/>
          <a:ext cx="8856983" cy="4176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7683" y="5660014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на 2022 год рассчитан с учётом ожидаемого поступления за 2021 год и коэффициента ожидаемого роста поступлений в 2022 году.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Box 2"/>
          <p:cNvSpPr txBox="1">
            <a:spLocks noChangeArrowheads="1"/>
          </p:cNvSpPr>
          <p:nvPr/>
        </p:nvSpPr>
        <p:spPr bwMode="auto">
          <a:xfrm>
            <a:off x="1073150" y="355670"/>
            <a:ext cx="78913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бюджета. Доходы от продажи материальных и нематериальных активов</a:t>
            </a:r>
          </a:p>
        </p:txBody>
      </p:sp>
      <p:graphicFrame>
        <p:nvGraphicFramePr>
          <p:cNvPr id="3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0379144"/>
              </p:ext>
            </p:extLst>
          </p:nvPr>
        </p:nvGraphicFramePr>
        <p:xfrm>
          <a:off x="179512" y="1346270"/>
          <a:ext cx="8722990" cy="4971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5062" name="TextBox 1"/>
          <p:cNvSpPr txBox="1">
            <a:spLocks noChangeArrowheads="1"/>
          </p:cNvSpPr>
          <p:nvPr/>
        </p:nvSpPr>
        <p:spPr bwMode="auto">
          <a:xfrm>
            <a:off x="900113" y="5949950"/>
            <a:ext cx="71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45063" name="Рисунок 7" descr="1410339261_allday_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Box 2"/>
          <p:cNvSpPr txBox="1">
            <a:spLocks noChangeArrowheads="1"/>
          </p:cNvSpPr>
          <p:nvPr/>
        </p:nvSpPr>
        <p:spPr bwMode="auto">
          <a:xfrm>
            <a:off x="1073150" y="355670"/>
            <a:ext cx="78913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бюджета. Штрафы, санкции, возмещение ущерба.</a:t>
            </a:r>
          </a:p>
        </p:txBody>
      </p:sp>
      <p:graphicFrame>
        <p:nvGraphicFramePr>
          <p:cNvPr id="3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2199235"/>
              </p:ext>
            </p:extLst>
          </p:nvPr>
        </p:nvGraphicFramePr>
        <p:xfrm>
          <a:off x="179512" y="1346270"/>
          <a:ext cx="8722990" cy="4242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5062" name="TextBox 1"/>
          <p:cNvSpPr txBox="1">
            <a:spLocks noChangeArrowheads="1"/>
          </p:cNvSpPr>
          <p:nvPr/>
        </p:nvSpPr>
        <p:spPr bwMode="auto">
          <a:xfrm>
            <a:off x="467544" y="5517232"/>
            <a:ext cx="83529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на 2022 год рассчитан с учётом ожидаемого поступления за 2021 год и коэффициента ожидаемого роста поступлений в 2022 году.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063" name="Рисунок 7" descr="1410339261_allday_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751277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2"/>
          <p:cNvSpPr txBox="1">
            <a:spLocks noChangeArrowheads="1"/>
          </p:cNvSpPr>
          <p:nvPr/>
        </p:nvSpPr>
        <p:spPr bwMode="auto">
          <a:xfrm>
            <a:off x="3543300" y="476250"/>
            <a:ext cx="2109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47107" name="TextBox 10"/>
          <p:cNvSpPr txBox="1">
            <a:spLocks noChangeArrowheads="1"/>
          </p:cNvSpPr>
          <p:nvPr/>
        </p:nvSpPr>
        <p:spPr bwMode="auto">
          <a:xfrm>
            <a:off x="307975" y="1557338"/>
            <a:ext cx="86565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в бюджет городского округа Красноуфимск планируется к уплате отдельных налогов в расчете на одного жителя в местный бюджет: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850" y="2595563"/>
            <a:ext cx="1944688" cy="715962"/>
          </a:xfrm>
          <a:prstGeom prst="roundRect">
            <a:avLst/>
          </a:prstGeom>
          <a:solidFill>
            <a:srgbClr val="A6ECCC"/>
          </a:solidFill>
          <a:ln>
            <a:solidFill>
              <a:srgbClr val="A6E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10,1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рублей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3850" y="3428999"/>
            <a:ext cx="1944688" cy="1213445"/>
          </a:xfrm>
          <a:prstGeom prst="roundRect">
            <a:avLst/>
          </a:prstGeom>
          <a:solidFill>
            <a:srgbClr val="A6ECCC"/>
          </a:solidFill>
          <a:ln>
            <a:solidFill>
              <a:srgbClr val="A6E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07975" y="4759920"/>
            <a:ext cx="1944688" cy="715963"/>
          </a:xfrm>
          <a:prstGeom prst="roundRect">
            <a:avLst/>
          </a:prstGeom>
          <a:solidFill>
            <a:srgbClr val="A6ECCC"/>
          </a:solidFill>
          <a:ln>
            <a:solidFill>
              <a:srgbClr val="A6E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 тыс. рублей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7975" y="5593358"/>
            <a:ext cx="1944688" cy="715962"/>
          </a:xfrm>
          <a:prstGeom prst="roundRect">
            <a:avLst/>
          </a:prstGeom>
          <a:solidFill>
            <a:srgbClr val="A6ECCC"/>
          </a:solidFill>
          <a:ln>
            <a:solidFill>
              <a:srgbClr val="A6E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 тыс. рублей</a:t>
            </a:r>
          </a:p>
        </p:txBody>
      </p:sp>
      <p:sp>
        <p:nvSpPr>
          <p:cNvPr id="5" name="Прямоугольник с одним усеченным и одним скругленным углом 4"/>
          <p:cNvSpPr/>
          <p:nvPr/>
        </p:nvSpPr>
        <p:spPr>
          <a:xfrm>
            <a:off x="2412999" y="2647801"/>
            <a:ext cx="5616575" cy="663723"/>
          </a:xfrm>
          <a:prstGeom prst="snipRoundRect">
            <a:avLst/>
          </a:prstGeom>
          <a:solidFill>
            <a:srgbClr val="A6ECCC"/>
          </a:solidFill>
          <a:ln>
            <a:solidFill>
              <a:srgbClr val="A6E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физических лиц</a:t>
            </a:r>
          </a:p>
        </p:txBody>
      </p:sp>
      <p:sp>
        <p:nvSpPr>
          <p:cNvPr id="16" name="Прямоугольник с одним усеченным и одним скругленным углом 15"/>
          <p:cNvSpPr/>
          <p:nvPr/>
        </p:nvSpPr>
        <p:spPr>
          <a:xfrm>
            <a:off x="2379662" y="3428999"/>
            <a:ext cx="5616575" cy="1213445"/>
          </a:xfrm>
          <a:prstGeom prst="snipRoundRect">
            <a:avLst/>
          </a:prstGeom>
          <a:solidFill>
            <a:srgbClr val="A6ECCC"/>
          </a:solidFill>
          <a:ln>
            <a:solidFill>
              <a:srgbClr val="A6E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Налоги, взимаемые в связи с применением специальных налоговых режимов (упрощенная система налогообложения, патентная система налогообложения, единый сельскохозяйственный налог)</a:t>
            </a:r>
          </a:p>
        </p:txBody>
      </p:sp>
      <p:sp>
        <p:nvSpPr>
          <p:cNvPr id="17" name="Прямоугольник с одним усеченным и одним скругленным углом 16"/>
          <p:cNvSpPr/>
          <p:nvPr/>
        </p:nvSpPr>
        <p:spPr>
          <a:xfrm>
            <a:off x="2413000" y="4901208"/>
            <a:ext cx="5616575" cy="539749"/>
          </a:xfrm>
          <a:prstGeom prst="snipRoundRect">
            <a:avLst/>
          </a:prstGeom>
          <a:solidFill>
            <a:srgbClr val="A6ECCC"/>
          </a:solidFill>
          <a:ln>
            <a:solidFill>
              <a:srgbClr val="A6E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</a:t>
            </a:r>
          </a:p>
        </p:txBody>
      </p:sp>
      <p:sp>
        <p:nvSpPr>
          <p:cNvPr id="18" name="Прямоугольник с одним усеченным и одним скругленным углом 17"/>
          <p:cNvSpPr/>
          <p:nvPr/>
        </p:nvSpPr>
        <p:spPr>
          <a:xfrm>
            <a:off x="2379663" y="5593358"/>
            <a:ext cx="5616575" cy="715962"/>
          </a:xfrm>
          <a:prstGeom prst="snipRoundRect">
            <a:avLst/>
          </a:prstGeom>
          <a:solidFill>
            <a:srgbClr val="A6ECCC"/>
          </a:solidFill>
          <a:ln>
            <a:solidFill>
              <a:srgbClr val="A6E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имущество физических лиц</a:t>
            </a:r>
          </a:p>
        </p:txBody>
      </p:sp>
      <p:pic>
        <p:nvPicPr>
          <p:cNvPr id="47116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7858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Прямоугольник 2"/>
          <p:cNvSpPr>
            <a:spLocks noChangeArrowheads="1"/>
          </p:cNvSpPr>
          <p:nvPr/>
        </p:nvSpPr>
        <p:spPr bwMode="auto">
          <a:xfrm>
            <a:off x="1042988" y="193675"/>
            <a:ext cx="7705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планируемых поступлений в 2022 году от других </a:t>
            </a:r>
          </a:p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 1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200 663,1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из них:</a:t>
            </a:r>
          </a:p>
        </p:txBody>
      </p:sp>
      <p:graphicFrame>
        <p:nvGraphicFramePr>
          <p:cNvPr id="2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2747911"/>
              </p:ext>
            </p:extLst>
          </p:nvPr>
        </p:nvGraphicFramePr>
        <p:xfrm>
          <a:off x="179388" y="1628774"/>
          <a:ext cx="8785100" cy="4824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3"/>
          <p:cNvSpPr txBox="1">
            <a:spLocks noChangeArrowheads="1"/>
          </p:cNvSpPr>
          <p:nvPr/>
        </p:nvSpPr>
        <p:spPr bwMode="auto">
          <a:xfrm>
            <a:off x="251520" y="1284288"/>
            <a:ext cx="8677373" cy="5774778"/>
          </a:xfrm>
          <a:prstGeom prst="rect">
            <a:avLst/>
          </a:prstGeom>
          <a:solidFill>
            <a:schemeClr val="bg1">
              <a:alpha val="3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направлениями бюджетной политики на 20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год и  плановый период 202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202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годов являются: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/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бюджетных параметров исходя из необходимости безусловного исполнения действующих расходных обязательств городского округа Красноуфимск;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концентрация бюджетных ресурсов на приоритетных направлениях расходных обязательств города;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государственных (региональных) проектах и   конкурсах в целях получения дополнительных средств на решение вопросов местного  значения в целях сокращения нагрузки на бюджет городского округа Красноуфимск;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2000" dirty="0" smtClean="0"/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муниципальные программы показателей стратегических документов федерального и регионального уровней, обеспечение соответствия муниципальных программ городского округа Красноуфимск приоритетам государственной и региональной политики, направленным на достижение национальных целей развития Российской Федерации;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2" name="Прямоугольник 5"/>
          <p:cNvSpPr>
            <a:spLocks noChangeArrowheads="1"/>
          </p:cNvSpPr>
          <p:nvPr/>
        </p:nvSpPr>
        <p:spPr bwMode="auto">
          <a:xfrm>
            <a:off x="661988" y="322263"/>
            <a:ext cx="79930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1187450" y="260350"/>
            <a:ext cx="76327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b="1" dirty="0"/>
              <a:t>Основные направления бюджетной </a:t>
            </a:r>
          </a:p>
          <a:p>
            <a:pPr algn="ctr"/>
            <a:r>
              <a:rPr lang="ru-RU" b="1" dirty="0"/>
              <a:t>политики городского округа Красноуфимск </a:t>
            </a:r>
            <a:endParaRPr lang="ru-RU" dirty="0"/>
          </a:p>
          <a:p>
            <a:pPr algn="ctr"/>
            <a:r>
              <a:rPr lang="ru-RU" b="1" dirty="0"/>
              <a:t>на </a:t>
            </a:r>
            <a:r>
              <a:rPr lang="ru-RU" b="1" dirty="0" smtClean="0"/>
              <a:t>20</a:t>
            </a:r>
            <a:r>
              <a:rPr lang="en-US" b="1" dirty="0" smtClean="0"/>
              <a:t>2</a:t>
            </a:r>
            <a:r>
              <a:rPr lang="ru-RU" b="1" dirty="0"/>
              <a:t>2</a:t>
            </a:r>
            <a:r>
              <a:rPr lang="ru-RU" b="1" dirty="0" smtClean="0"/>
              <a:t> </a:t>
            </a:r>
            <a:r>
              <a:rPr lang="ru-RU" b="1" dirty="0"/>
              <a:t>год и плановый период </a:t>
            </a:r>
            <a:r>
              <a:rPr lang="ru-RU" b="1" dirty="0" smtClean="0"/>
              <a:t>2023 </a:t>
            </a:r>
            <a:r>
              <a:rPr lang="ru-RU" b="1" dirty="0"/>
              <a:t>и 20</a:t>
            </a:r>
            <a:r>
              <a:rPr lang="en-US" b="1" dirty="0" smtClean="0"/>
              <a:t>2</a:t>
            </a:r>
            <a:r>
              <a:rPr lang="ru-RU" b="1" dirty="0" smtClean="0"/>
              <a:t>4 </a:t>
            </a:r>
            <a:r>
              <a:rPr lang="ru-RU" b="1" dirty="0"/>
              <a:t>годов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9E9C87-3263-451A-BC0D-B9FF617B2241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77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3"/>
          <p:cNvSpPr txBox="1">
            <a:spLocks noChangeArrowheads="1"/>
          </p:cNvSpPr>
          <p:nvPr/>
        </p:nvSpPr>
        <p:spPr bwMode="auto">
          <a:xfrm>
            <a:off x="179388" y="1557338"/>
            <a:ext cx="8856662" cy="4708981"/>
          </a:xfrm>
          <a:prstGeom prst="rect">
            <a:avLst/>
          </a:prstGeom>
          <a:solidFill>
            <a:schemeClr val="bg1">
              <a:alpha val="3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E24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</a:t>
            </a:r>
            <a:r>
              <a:rPr lang="ru-RU" sz="2000" b="1" dirty="0">
                <a:solidFill>
                  <a:srgbClr val="E24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достигнутых соотношений к среднемесячному доходу от </a:t>
            </a:r>
            <a:r>
              <a:rPr lang="ru-RU" sz="2000" b="1" dirty="0" smtClean="0">
                <a:solidFill>
                  <a:srgbClr val="E24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трудовой деятельности </a:t>
            </a:r>
            <a:r>
              <a:rPr lang="ru-RU" sz="2000" b="1" dirty="0">
                <a:solidFill>
                  <a:srgbClr val="E24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 заработной платы отдельных категорий работников бюджетной сферы, в целях исполнения указов Президента Российской Федерации;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внебюджетных источников для финансового обеспечения деятельности учреждений социально-культурной сферы;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проведения муниципальных закупок;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предварительного, текущего и последующего муниципального финансового контроля;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поэтапное снижение дефицита бюджета города;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информационной открытости бюджетного процесса, в целях повышения информированности граждан городского округа, в вопросах формирования и исполнения бюджета, а также вовлечения граждан в процедуру обсуждения и принятия конкретных бюджетных решений.</a:t>
            </a:r>
          </a:p>
        </p:txBody>
      </p:sp>
      <p:sp>
        <p:nvSpPr>
          <p:cNvPr id="44036" name="Прямоугольник 5"/>
          <p:cNvSpPr>
            <a:spLocks noChangeArrowheads="1"/>
          </p:cNvSpPr>
          <p:nvPr/>
        </p:nvSpPr>
        <p:spPr bwMode="auto">
          <a:xfrm>
            <a:off x="661988" y="322263"/>
            <a:ext cx="79930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1331913" y="260350"/>
            <a:ext cx="73437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b="1" dirty="0"/>
              <a:t>Основные направления бюджетной </a:t>
            </a:r>
          </a:p>
          <a:p>
            <a:pPr algn="ctr"/>
            <a:r>
              <a:rPr lang="ru-RU" b="1" dirty="0"/>
              <a:t>политики городского округа Красноуфимск </a:t>
            </a:r>
            <a:endParaRPr lang="ru-RU" dirty="0"/>
          </a:p>
          <a:p>
            <a:pPr algn="ctr"/>
            <a:r>
              <a:rPr lang="ru-RU" b="1" dirty="0"/>
              <a:t>на 20</a:t>
            </a:r>
            <a:r>
              <a:rPr lang="en-US" b="1" dirty="0" smtClean="0"/>
              <a:t>2</a:t>
            </a:r>
            <a:r>
              <a:rPr lang="ru-RU" b="1" dirty="0"/>
              <a:t>2</a:t>
            </a:r>
            <a:r>
              <a:rPr lang="ru-RU" b="1" dirty="0" smtClean="0"/>
              <a:t> </a:t>
            </a:r>
            <a:r>
              <a:rPr lang="ru-RU" b="1" dirty="0"/>
              <a:t>год и плановый период </a:t>
            </a:r>
            <a:r>
              <a:rPr lang="ru-RU" b="1" dirty="0" smtClean="0"/>
              <a:t>202</a:t>
            </a:r>
            <a:r>
              <a:rPr lang="ru-RU" b="1" dirty="0"/>
              <a:t>3</a:t>
            </a:r>
            <a:r>
              <a:rPr lang="ru-RU" b="1" dirty="0" smtClean="0"/>
              <a:t> </a:t>
            </a:r>
            <a:r>
              <a:rPr lang="ru-RU" b="1" dirty="0"/>
              <a:t>и 20</a:t>
            </a:r>
            <a:r>
              <a:rPr lang="en-US" b="1" dirty="0" smtClean="0"/>
              <a:t>2</a:t>
            </a:r>
            <a:r>
              <a:rPr lang="ru-RU" b="1" dirty="0"/>
              <a:t>4</a:t>
            </a:r>
            <a:r>
              <a:rPr lang="ru-RU" b="1" dirty="0" smtClean="0"/>
              <a:t> </a:t>
            </a:r>
            <a:r>
              <a:rPr lang="ru-RU" b="1" dirty="0"/>
              <a:t>годов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9E9C87-3263-451A-BC0D-B9FF617B2241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56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1258888" y="260350"/>
            <a:ext cx="7416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городского округа Красноуфимск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 на 2022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</a:p>
          <a:p>
            <a:pPr algn="ctr" eaLnBrk="1" hangingPunct="1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3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4275158"/>
              </p:ext>
            </p:extLst>
          </p:nvPr>
        </p:nvGraphicFramePr>
        <p:xfrm>
          <a:off x="109539" y="1338263"/>
          <a:ext cx="8854950" cy="4827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605" name="TextBox 9"/>
          <p:cNvSpPr txBox="1">
            <a:spLocks noChangeArrowheads="1"/>
          </p:cNvSpPr>
          <p:nvPr/>
        </p:nvSpPr>
        <p:spPr bwMode="auto">
          <a:xfrm>
            <a:off x="1619672" y="4869160"/>
            <a:ext cx="21082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1 855 729,0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6068497"/>
            <a:ext cx="6359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сфера	1 433 998,4 тыс. руб.	77,3%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9E9C87-3263-451A-BC0D-B9FF617B2241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25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ъект 1"/>
          <p:cNvSpPr>
            <a:spLocks noGrp="1"/>
          </p:cNvSpPr>
          <p:nvPr>
            <p:ph sz="quarter" idx="4294967295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r>
              <a:rPr lang="ru-RU" sz="1500" b="1" u="sng" smtClean="0">
                <a:latin typeface="Arial" panose="020B0604020202020204" pitchFamily="34" charset="0"/>
                <a:cs typeface="Arial" panose="020B0604020202020204" pitchFamily="34" charset="0"/>
              </a:rPr>
              <a:t>Бюджет</a:t>
            </a:r>
            <a:r>
              <a:rPr lang="ru-RU" sz="1500" b="1" smtClean="0">
                <a:latin typeface="Arial" panose="020B0604020202020204" pitchFamily="34" charset="0"/>
                <a:cs typeface="Arial" panose="020B0604020202020204" pitchFamily="34" charset="0"/>
              </a:rPr>
              <a:t>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  <a:p>
            <a:endParaRPr lang="ru-RU" sz="15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00" b="1" u="sng" smtClean="0">
                <a:latin typeface="Arial" panose="020B0604020202020204" pitchFamily="34" charset="0"/>
                <a:cs typeface="Arial" panose="020B0604020202020204" pitchFamily="34" charset="0"/>
              </a:rPr>
              <a:t>Доходы бюджета</a:t>
            </a:r>
            <a:r>
              <a:rPr lang="ru-RU" sz="1500" b="1" smtClean="0">
                <a:latin typeface="Arial" panose="020B0604020202020204" pitchFamily="34" charset="0"/>
                <a:cs typeface="Arial" panose="020B0604020202020204" pitchFamily="34" charset="0"/>
              </a:rPr>
              <a:t> - поступающие в бюджет денежные средства, за исключением средств, являющихся источниками финансирования дефицита бюджета</a:t>
            </a:r>
          </a:p>
          <a:p>
            <a:endParaRPr lang="ru-RU" sz="15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00" b="1" u="sng" smtClean="0">
                <a:latin typeface="Arial" panose="020B0604020202020204" pitchFamily="34" charset="0"/>
                <a:cs typeface="Arial" panose="020B0604020202020204" pitchFamily="34" charset="0"/>
              </a:rPr>
              <a:t>Расходы бюджета </a:t>
            </a:r>
            <a:r>
              <a:rPr lang="ru-RU" sz="1500" b="1" smtClean="0">
                <a:latin typeface="Arial" panose="020B0604020202020204" pitchFamily="34" charset="0"/>
                <a:cs typeface="Arial" panose="020B0604020202020204" pitchFamily="34" charset="0"/>
              </a:rPr>
              <a:t>- выплачиваемые из бюджета денежные средства, за исключением средств, являющихся источниками финансирования дефицита бюджета</a:t>
            </a:r>
          </a:p>
          <a:p>
            <a:endParaRPr lang="ru-RU" sz="15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00" b="1" u="sng" smtClean="0">
                <a:latin typeface="Arial" panose="020B0604020202020204" pitchFamily="34" charset="0"/>
                <a:cs typeface="Arial" panose="020B0604020202020204" pitchFamily="34" charset="0"/>
              </a:rPr>
              <a:t>Дефицит бюджета </a:t>
            </a:r>
            <a:r>
              <a:rPr lang="ru-RU" sz="1500" b="1" smtClean="0">
                <a:latin typeface="Arial" panose="020B0604020202020204" pitchFamily="34" charset="0"/>
                <a:cs typeface="Arial" panose="020B0604020202020204" pitchFamily="34" charset="0"/>
              </a:rPr>
              <a:t>- превышение расходов бюджета над его доходами</a:t>
            </a:r>
          </a:p>
          <a:p>
            <a:endParaRPr lang="ru-RU" sz="15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00" b="1" u="sng" smtClean="0">
                <a:latin typeface="Arial" panose="020B0604020202020204" pitchFamily="34" charset="0"/>
                <a:cs typeface="Arial" panose="020B0604020202020204" pitchFamily="34" charset="0"/>
              </a:rPr>
              <a:t>Профицит бюджета </a:t>
            </a:r>
            <a:r>
              <a:rPr lang="ru-RU" sz="1500" b="1" smtClean="0">
                <a:latin typeface="Arial" panose="020B0604020202020204" pitchFamily="34" charset="0"/>
                <a:cs typeface="Arial" panose="020B0604020202020204" pitchFamily="34" charset="0"/>
              </a:rPr>
              <a:t>- превышение доходов бюджета над его расходами</a:t>
            </a:r>
          </a:p>
          <a:p>
            <a:endParaRPr lang="ru-RU" sz="15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00" b="1" u="sng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Муниципальная программа </a:t>
            </a:r>
            <a:r>
              <a:rPr lang="ru-RU" sz="1500" b="1" smtClean="0">
                <a:latin typeface="Arial" panose="020B0604020202020204" pitchFamily="34" charset="0"/>
                <a:cs typeface="Arial" panose="020B0604020202020204" pitchFamily="34" charset="0"/>
              </a:rPr>
              <a:t>- это совокупность взаимосвязанных по срокам, исполнителям, ресурсам мероприятий производственно-технологического, социального, организационного характера, направленных на достижение единой цели, решение общей проблемы.</a:t>
            </a:r>
          </a:p>
          <a:p>
            <a:endParaRPr lang="ru-RU" sz="1500" smtClean="0"/>
          </a:p>
          <a:p>
            <a:endParaRPr lang="ru-RU" sz="1500" smtClean="0"/>
          </a:p>
        </p:txBody>
      </p:sp>
      <p:sp>
        <p:nvSpPr>
          <p:cNvPr id="17411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308100" y="392113"/>
            <a:ext cx="7431088" cy="758825"/>
          </a:xfrm>
        </p:spPr>
        <p:txBody>
          <a:bodyPr/>
          <a:lstStyle/>
          <a:p>
            <a:r>
              <a:rPr lang="ru-RU" smtClean="0">
                <a:solidFill>
                  <a:schemeClr val="tx1"/>
                </a:solidFill>
              </a:rPr>
              <a:t>Основные понятия</a:t>
            </a:r>
          </a:p>
        </p:txBody>
      </p:sp>
      <p:pic>
        <p:nvPicPr>
          <p:cNvPr id="1741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5263"/>
            <a:ext cx="11287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9E9C87-3263-451A-BC0D-B9FF617B2241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02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7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109512904"/>
              </p:ext>
            </p:extLst>
          </p:nvPr>
        </p:nvGraphicFramePr>
        <p:xfrm>
          <a:off x="219074" y="1412776"/>
          <a:ext cx="8745413" cy="5220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7107" name="Заголовок 2"/>
          <p:cNvSpPr>
            <a:spLocks noGrp="1"/>
          </p:cNvSpPr>
          <p:nvPr>
            <p:ph type="title"/>
          </p:nvPr>
        </p:nvSpPr>
        <p:spPr>
          <a:xfrm>
            <a:off x="1258888" y="228600"/>
            <a:ext cx="7577137" cy="758825"/>
          </a:xfrm>
        </p:spPr>
        <p:txBody>
          <a:bodyPr/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800" b="1" dirty="0" smtClean="0">
                <a:solidFill>
                  <a:schemeClr val="tx1"/>
                </a:solidFill>
              </a:rPr>
              <a:t>Программные и непрограммные расходы в  2022 году</a:t>
            </a:r>
          </a:p>
        </p:txBody>
      </p:sp>
      <p:pic>
        <p:nvPicPr>
          <p:cNvPr id="47108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219075"/>
            <a:ext cx="78581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B6AD5D-63CE-4744-AACE-685378A2433E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60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2"/>
          <p:cNvSpPr txBox="1">
            <a:spLocks noChangeArrowheads="1"/>
          </p:cNvSpPr>
          <p:nvPr/>
        </p:nvSpPr>
        <p:spPr bwMode="auto">
          <a:xfrm>
            <a:off x="2806700" y="476250"/>
            <a:ext cx="358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</a:t>
            </a:r>
          </a:p>
        </p:txBody>
      </p:sp>
      <p:pic>
        <p:nvPicPr>
          <p:cNvPr id="49155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2862467"/>
              </p:ext>
            </p:extLst>
          </p:nvPr>
        </p:nvGraphicFramePr>
        <p:xfrm>
          <a:off x="176213" y="1560513"/>
          <a:ext cx="8529637" cy="6175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9157" name="TextBox 40"/>
          <p:cNvSpPr txBox="1">
            <a:spLocks noChangeArrowheads="1"/>
          </p:cNvSpPr>
          <p:nvPr/>
        </p:nvSpPr>
        <p:spPr bwMode="auto">
          <a:xfrm>
            <a:off x="1691680" y="1484784"/>
            <a:ext cx="35274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11 муниципальных программ будет реализовано в 2022 году на сумму 1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809 856,1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Диаграмма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8415007"/>
              </p:ext>
            </p:extLst>
          </p:nvPr>
        </p:nvGraphicFramePr>
        <p:xfrm>
          <a:off x="-1347788" y="1412776"/>
          <a:ext cx="10898188" cy="769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693738" y="230188"/>
            <a:ext cx="864076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и обеспечение эффективности деятельности администрации городского округа Красноуфимск в 2014-2024 годах»</a:t>
            </a:r>
          </a:p>
        </p:txBody>
      </p:sp>
      <p:sp>
        <p:nvSpPr>
          <p:cNvPr id="50181" name="TextBox 8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руб.):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1412776"/>
            <a:ext cx="453650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41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884192"/>
              </p:ext>
            </p:extLst>
          </p:nvPr>
        </p:nvGraphicFramePr>
        <p:xfrm>
          <a:off x="179511" y="1106489"/>
          <a:ext cx="8821613" cy="5433788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69262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9535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479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Основные расходы в 2022 году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9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Сумма, тыс. руб.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9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37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Обеспечение деятельности Главы, центрального аппарата Администрации, организация деятельности МКУ «Централизованная бухгалтерия»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59 954,5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43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Переселение граждан из аварийного жилищного фонда 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2 991,6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54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Обслуживание муниципального долга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1 190,0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5443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Официальное опубликование правовых актов и иной официальной информации в газете «Вперед»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999,6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396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Осуществление государственного полномочия СО по предоставлению гражданам, проживающим на территории Свердловской области, меры социальной поддержки по частичному освобождению от платы за  коммунальные услуги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20 914,0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437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Социальные гарантии лицам, замещавшим муниципальные должности и должности муниципальной службы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7 135,8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997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Предоставление субсидий муниципальному фонду поддержки предпринимательства 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445,9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99726">
                <a:tc>
                  <a:txBody>
                    <a:bodyPr/>
                    <a:lstStyle/>
                    <a:p>
                      <a:pPr marL="0" algn="l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Социальные выплаты молодым семьям на улучшение жилищных условий, региональная поддержка</a:t>
                      </a:r>
                      <a:endParaRPr kumimoji="0" lang="ru-RU" sz="1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243,9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9" marR="68589" marT="0" marB="0"/>
                </a:tc>
              </a:tr>
            </a:tbl>
          </a:graphicData>
        </a:graphic>
      </p:graphicFrame>
      <p:sp>
        <p:nvSpPr>
          <p:cNvPr id="51234" name="Прямоугольник 2"/>
          <p:cNvSpPr>
            <a:spLocks noChangeArrowheads="1"/>
          </p:cNvSpPr>
          <p:nvPr/>
        </p:nvSpPr>
        <p:spPr bwMode="auto">
          <a:xfrm>
            <a:off x="1187450" y="458788"/>
            <a:ext cx="72723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alt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5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6" name="Прямоугольник 1"/>
          <p:cNvSpPr>
            <a:spLocks noChangeArrowheads="1"/>
          </p:cNvSpPr>
          <p:nvPr/>
        </p:nvSpPr>
        <p:spPr bwMode="auto">
          <a:xfrm>
            <a:off x="895350" y="127000"/>
            <a:ext cx="806926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900" b="1">
                <a:latin typeface="Times New Roman" panose="02020603050405020304" pitchFamily="18" charset="0"/>
              </a:rPr>
              <a:t>Муниципальная программа «Развитие и обеспечение эффективности деятельности администрации городского округа Красноуфимск в 2014-2024 годах»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Рисунок 7" descr="1410339261_allday_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693738" y="184150"/>
            <a:ext cx="8640762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 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и модернизация жилищно-коммунального и дорожного хозяйства городского округа Красноуфимск в 2014-2024 годах»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207855"/>
              </p:ext>
            </p:extLst>
          </p:nvPr>
        </p:nvGraphicFramePr>
        <p:xfrm>
          <a:off x="302382" y="3149551"/>
          <a:ext cx="8662105" cy="3330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2229" name="TextBox 6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руб.):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595" y="1468434"/>
            <a:ext cx="4027833" cy="2482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Новая газовая котельная обеспечит горячей водой и теплом 18,5 тысячи жителей Красноуфимска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776"/>
            <a:ext cx="3898007" cy="2588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3200"/>
            <a:ext cx="7858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Прямоугольник 5"/>
          <p:cNvSpPr>
            <a:spLocks noChangeArrowheads="1"/>
          </p:cNvSpPr>
          <p:nvPr/>
        </p:nvSpPr>
        <p:spPr bwMode="auto">
          <a:xfrm>
            <a:off x="1146175" y="203200"/>
            <a:ext cx="76898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 </a:t>
            </a:r>
          </a:p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и модернизация жилищно-коммунального и дорожного хозяйства городского округа Красноуфимск в 2014-2024 годах»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388" y="1341438"/>
            <a:ext cx="8626475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 на 2022 год:</a:t>
            </a:r>
          </a:p>
          <a:p>
            <a:pPr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 «Комплексное благоустройство территории городского округа Красноуфимск»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18 626,8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2 «Развитие дорожного хозяйства городского округа Красноуфимск»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80 046,9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3 «Развитие жилищно-коммунального комплекса  городского округа Красноуфимск»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34 257,5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4 «Социальная поддержка населения городского округа Красноуфимск» 106 771,5 тыс. руб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5 «Строительство и реконструкция объектов городского округа Красноуфимск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37 781,9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6 «Обеспечение реализации муниципальной программы и прочие мероприятия городского округа Красноуфимск»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31 734,4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6932478"/>
              </p:ext>
            </p:extLst>
          </p:nvPr>
        </p:nvGraphicFramePr>
        <p:xfrm>
          <a:off x="157163" y="2308225"/>
          <a:ext cx="9118600" cy="4867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846138" y="314325"/>
            <a:ext cx="8140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 «Управление муниципальными финансами городского округа Красноуфимск в 2014-2024 годах»</a:t>
            </a:r>
          </a:p>
        </p:txBody>
      </p:sp>
      <p:sp>
        <p:nvSpPr>
          <p:cNvPr id="55301" name="TextBox 8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руб.):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1340768"/>
            <a:ext cx="2974678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6327" y="1429652"/>
            <a:ext cx="2863826" cy="2208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1418304"/>
            <a:ext cx="2896815" cy="222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Диаграмма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2516596"/>
              </p:ext>
            </p:extLst>
          </p:nvPr>
        </p:nvGraphicFramePr>
        <p:xfrm>
          <a:off x="-826436" y="2399680"/>
          <a:ext cx="9925050" cy="4333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846138" y="328613"/>
            <a:ext cx="81407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муниципальной </a:t>
            </a:r>
            <a:endParaRPr lang="en-US" altLang="ru-RU" sz="19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собственностью городского округа</a:t>
            </a:r>
            <a:r>
              <a:rPr lang="en-US" altLang="ru-RU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Красноуфимск</a:t>
            </a:r>
            <a:r>
              <a:rPr lang="en-US" altLang="ru-RU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в 2014</a:t>
            </a:r>
            <a:r>
              <a:rPr lang="en-US" altLang="ru-RU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ru-RU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2024 годах» </a:t>
            </a:r>
            <a:endParaRPr lang="ru-RU" altLang="ru-RU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25" name="TextBox 8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руб.):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1412776"/>
            <a:ext cx="2880320" cy="21999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824" y="1422370"/>
            <a:ext cx="2773696" cy="21686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1" y="1412776"/>
            <a:ext cx="2664296" cy="2168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228600"/>
            <a:ext cx="7858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/>
          </a:p>
        </p:txBody>
      </p:sp>
      <p:sp>
        <p:nvSpPr>
          <p:cNvPr id="57348" name="Прямоугольник 3"/>
          <p:cNvSpPr>
            <a:spLocks noChangeArrowheads="1"/>
          </p:cNvSpPr>
          <p:nvPr/>
        </p:nvSpPr>
        <p:spPr bwMode="auto">
          <a:xfrm>
            <a:off x="1049338" y="333375"/>
            <a:ext cx="786923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муниципальной </a:t>
            </a:r>
            <a:b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собственностью городского округа Красноуфимск в 2014 - 2024 годах» </a:t>
            </a:r>
            <a:b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5100" y="1309688"/>
            <a:ext cx="887139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расходы на 2022 год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отопление  муниципальных помещений и содержание общего имущества многоквартирных домов (площадок)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833,9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руб.;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взносы на капремонт  за жилые и нежилые помещения в многоквартирных домах, находящихся в муниципальной собственности 1 483,3 тыс. руб.;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расходы связанные с муниципальной собственностью 1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713,8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(выполнение комплекса кадастровых работ, оценка объектов недвижимости);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концедента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заключенного концессионного соглашения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000,0 тыс. руб.;</a:t>
            </a:r>
          </a:p>
          <a:p>
            <a:pPr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 ОМС УМИ 9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513,5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.;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МУП "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Горкомхоз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 " г. Красноуфимск" на ремонт сетей холодного водоснабжения и водоотведения с восстановлением дорожного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покрытия 5 650,5 тыс. руб.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Прямоугольник 2"/>
          <p:cNvSpPr>
            <a:spLocks noChangeArrowheads="1"/>
          </p:cNvSpPr>
          <p:nvPr/>
        </p:nvSpPr>
        <p:spPr bwMode="auto">
          <a:xfrm>
            <a:off x="1073150" y="214313"/>
            <a:ext cx="7993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ГО Красноуфимск  «Развитие системы образования в городском округе Красноуфимск в 2014-2024 годах»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371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Диаграмма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3531581"/>
              </p:ext>
            </p:extLst>
          </p:nvPr>
        </p:nvGraphicFramePr>
        <p:xfrm>
          <a:off x="4762" y="3973413"/>
          <a:ext cx="8959726" cy="2408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8373" name="TextBox 1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руб.):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kruf9.ru/wp-content/uploads/2021/11/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93561"/>
            <a:ext cx="3732554" cy="26533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В День знаний в двух школах города открылись «Точки роста» Красноуфимск  Онлайн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12776"/>
            <a:ext cx="4320480" cy="2734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ъект 1"/>
          <p:cNvSpPr>
            <a:spLocks noGrp="1"/>
          </p:cNvSpPr>
          <p:nvPr>
            <p:ph sz="quarter" idx="4294967295"/>
          </p:nvPr>
        </p:nvSpPr>
        <p:spPr>
          <a:xfrm>
            <a:off x="301625" y="1412875"/>
            <a:ext cx="8504238" cy="4686300"/>
          </a:xfrm>
        </p:spPr>
        <p:txBody>
          <a:bodyPr/>
          <a:lstStyle/>
          <a:p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- составление проекта бюджета городского округа — подготовка экономического обоснования доходов и расходов бюджета;</a:t>
            </a:r>
          </a:p>
          <a:p>
            <a:endParaRPr lang="ru-RU" sz="16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- рассмотрение и утверждение бюджета городского округа — принятие нормативных правовых актов о бюджете соответствующего уровня на очередной финансовый год;</a:t>
            </a:r>
          </a:p>
          <a:p>
            <a:endParaRPr lang="ru-RU" sz="16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- исполнение бюджета городского округа — получение доходов бюджета и распределение бюджетных средств в соответствии с нормативно-правовым актом о бюджете;</a:t>
            </a:r>
          </a:p>
          <a:p>
            <a:endParaRPr lang="ru-RU" sz="16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- составление, внешняя проверка, рассмотрение и утверждение бюджетной отчетности городского округа;</a:t>
            </a:r>
          </a:p>
          <a:p>
            <a:endParaRPr lang="ru-RU" sz="16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- осуществление финансового контроля — контроль за использованием бюджетных средств в процессе исполнения бюджета и подведение итогов исполнения бюджета по окончании финансового года.</a:t>
            </a:r>
          </a:p>
          <a:p>
            <a:endParaRPr lang="ru-RU" sz="1800" smtClean="0"/>
          </a:p>
        </p:txBody>
      </p:sp>
      <p:pic>
        <p:nvPicPr>
          <p:cNvPr id="18435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1271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mtClean="0">
                <a:solidFill>
                  <a:schemeClr val="tx1"/>
                </a:solidFill>
              </a:rPr>
              <a:t>Стадии бюджетного процесса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9E9C87-3263-451A-BC0D-B9FF617B2241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44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7858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012128842"/>
              </p:ext>
            </p:extLst>
          </p:nvPr>
        </p:nvGraphicFramePr>
        <p:xfrm>
          <a:off x="179512" y="1556792"/>
          <a:ext cx="878497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9396" name="Прямоугольник 1"/>
          <p:cNvSpPr>
            <a:spLocks noChangeArrowheads="1"/>
          </p:cNvSpPr>
          <p:nvPr/>
        </p:nvSpPr>
        <p:spPr bwMode="auto">
          <a:xfrm>
            <a:off x="1116013" y="333375"/>
            <a:ext cx="74882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>
                <a:solidFill>
                  <a:srgbClr val="000000"/>
                </a:solidFill>
                <a:latin typeface="Times New Roman" panose="02020603050405020304" pitchFamily="18" charset="0"/>
              </a:rPr>
              <a:t>Муниципальная программа ГО Красноуфимск  «Развитие системы образования в городском округе Красноуфимск в 2014-2024 годах»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04775"/>
            <a:ext cx="78581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46050" y="1090613"/>
            <a:ext cx="2913782" cy="5507037"/>
          </a:xfrm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расходы на 2022 год:</a:t>
            </a:r>
          </a:p>
          <a:p>
            <a:pPr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массовые мероприятия 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61,4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руб.;</a:t>
            </a:r>
          </a:p>
          <a:p>
            <a:pPr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Молодежная биржа труда 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691,8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руб.;</a:t>
            </a:r>
          </a:p>
          <a:p>
            <a:pPr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граждан и подготовка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молодежи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военной службе 441,1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руб.;</a:t>
            </a:r>
          </a:p>
          <a:p>
            <a:pPr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субсидии МАУ «Центр творчества детей и молодежи» 16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677,8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материально-технической базы учреждений по работе с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молодежью 175,8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</a:t>
            </a:r>
          </a:p>
        </p:txBody>
      </p:sp>
      <p:sp>
        <p:nvSpPr>
          <p:cNvPr id="60422" name="Прямоугольник 9"/>
          <p:cNvSpPr>
            <a:spLocks noChangeArrowheads="1"/>
          </p:cNvSpPr>
          <p:nvPr/>
        </p:nvSpPr>
        <p:spPr bwMode="auto">
          <a:xfrm>
            <a:off x="2298700" y="444500"/>
            <a:ext cx="6845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 «Развитие молодежной политики</a:t>
            </a:r>
          </a:p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городском округе Красноуфимск» в 2014-2024 </a:t>
            </a:r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2" name="Объект 1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461510733"/>
              </p:ext>
            </p:extLst>
          </p:nvPr>
        </p:nvGraphicFramePr>
        <p:xfrm>
          <a:off x="2765560" y="4365104"/>
          <a:ext cx="6097318" cy="2016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0424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13" y="6381750"/>
            <a:ext cx="2792412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ksk66.ru/wp-content/uploads/2020/07/PeluQST7Bx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42086"/>
            <a:ext cx="3386458" cy="2590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Молодежный клубок - Главные новост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836" y="1342087"/>
            <a:ext cx="3322339" cy="25909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Прямоугольник 2"/>
          <p:cNvSpPr>
            <a:spLocks noChangeArrowheads="1"/>
          </p:cNvSpPr>
          <p:nvPr/>
        </p:nvSpPr>
        <p:spPr bwMode="auto">
          <a:xfrm>
            <a:off x="1258888" y="209550"/>
            <a:ext cx="7993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 «Развитие культуры городского округа Красноуфимск в 2014-2024 годах»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43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Диаграмма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276403"/>
              </p:ext>
            </p:extLst>
          </p:nvPr>
        </p:nvGraphicFramePr>
        <p:xfrm>
          <a:off x="467544" y="3866148"/>
          <a:ext cx="8568952" cy="2515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445" name="TextBox 7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руб.):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355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24337"/>
            <a:ext cx="2770312" cy="1513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/>
          <a:stretch/>
        </p:blipFill>
        <p:spPr>
          <a:xfrm>
            <a:off x="251520" y="3068960"/>
            <a:ext cx="2757530" cy="1500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0474" y="1354723"/>
            <a:ext cx="2765702" cy="2074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6445" y="1424337"/>
            <a:ext cx="2580030" cy="2517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7858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Прямоугольник 2"/>
          <p:cNvSpPr>
            <a:spLocks noChangeArrowheads="1"/>
          </p:cNvSpPr>
          <p:nvPr/>
        </p:nvSpPr>
        <p:spPr bwMode="auto">
          <a:xfrm>
            <a:off x="1116013" y="265113"/>
            <a:ext cx="77771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 «Развитие культуры городского округа Красноуфимск в 2014-2024 годах»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2238" y="1420609"/>
            <a:ext cx="8785225" cy="481670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расходы на 2022 год:</a:t>
            </a:r>
          </a:p>
          <a:p>
            <a:pPr>
              <a:defRPr/>
            </a:pP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деятельности  музея 11 690,5 тыс. руб.;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библиотечного обслуживания населения 26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889,1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деятельности Центра культуры и досуга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52 703,8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руб.;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мероприятия в сфере культуры 3 136,9 тыс. руб.;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охрану культурного наследия 2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528,6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дополнительного образования детей в МБУ Детская школа искусств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24 388,0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.;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деятельности ОМС «Управление культуры  ГО Красноуфимск» и деятельности Центра бухгалтерского обслуживания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23 721,9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4"/>
          <p:cNvSpPr>
            <a:spLocks noChangeArrowheads="1"/>
          </p:cNvSpPr>
          <p:nvPr/>
        </p:nvSpPr>
        <p:spPr bwMode="auto">
          <a:xfrm>
            <a:off x="1073150" y="282575"/>
            <a:ext cx="74564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физической культуры 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и спорта   городского округа Красноуфимск в 2014-2024 годах»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492" name="TextBox 8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руб.):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6522893"/>
              </p:ext>
            </p:extLst>
          </p:nvPr>
        </p:nvGraphicFramePr>
        <p:xfrm>
          <a:off x="-101600" y="2996952"/>
          <a:ext cx="7167563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0" y="1382830"/>
            <a:ext cx="3013735" cy="21181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9872" y="1412776"/>
            <a:ext cx="2866872" cy="2092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4208" y="1431775"/>
            <a:ext cx="2445470" cy="3516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41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230871"/>
              </p:ext>
            </p:extLst>
          </p:nvPr>
        </p:nvGraphicFramePr>
        <p:xfrm>
          <a:off x="179388" y="1340768"/>
          <a:ext cx="8713787" cy="530724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68415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721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20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Основные расходы в 2022 году: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6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Сумма, тыс. руб.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6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99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kumimoji="0" lang="ru-RU" sz="17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субсидии  </a:t>
                      </a: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МАУ КСК «Центральный»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9 </a:t>
                      </a:r>
                      <a:r>
                        <a:rPr kumimoji="0" lang="ru-RU" sz="17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986,5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субсидии  МАУ «ФОЦ «Сокол»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23 </a:t>
                      </a:r>
                      <a:r>
                        <a:rPr kumimoji="0" lang="ru-RU" sz="17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645,7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субсидии  МАУ СШ «Лидер» 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21 </a:t>
                      </a:r>
                      <a:r>
                        <a:rPr kumimoji="0" lang="ru-RU" sz="17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654,4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субсидии  МАУ ДО «ДЮСШ»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7 </a:t>
                      </a:r>
                      <a:r>
                        <a:rPr kumimoji="0" lang="ru-RU" sz="17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108,3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мероприятия в сфере физической культуры и спорта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850,5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направление спортсменов ГО Красноуфимск на спортивные и физкультурные мероприятия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660,4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872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поэтапное внедрение Всероссийского физкультурно-спортивного комплекса «Готов к труду и обороне»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186,1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872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укрепление материально-технической базы объектов в сфере физической культуры и спорта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1 984,5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87289">
                <a:tc>
                  <a:txBody>
                    <a:bodyPr/>
                    <a:lstStyle/>
                    <a:p>
                      <a:pPr marL="0" algn="just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государственная поддержка спортивных организаций, осуществляющих подготовку спортивного резерва для спортивных сборных команд, в том числе  спортивных сборных команд Российской Федерации </a:t>
                      </a:r>
                      <a:endParaRPr kumimoji="0" lang="ru-RU" sz="17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349,9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5" marR="68585" marT="0" marB="0"/>
                </a:tc>
              </a:tr>
            </a:tbl>
          </a:graphicData>
        </a:graphic>
      </p:graphicFrame>
      <p:pic>
        <p:nvPicPr>
          <p:cNvPr id="64543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176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44" name="Прямоугольник 1"/>
          <p:cNvSpPr>
            <a:spLocks noChangeArrowheads="1"/>
          </p:cNvSpPr>
          <p:nvPr/>
        </p:nvSpPr>
        <p:spPr bwMode="auto">
          <a:xfrm>
            <a:off x="1331913" y="163513"/>
            <a:ext cx="75612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физической культуры </a:t>
            </a:r>
          </a:p>
          <a:p>
            <a:pPr algn="ctr"/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и спорта   городского округа Красноуфимск в 2014-2024 годах»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Box 6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руб.):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693738" y="338138"/>
            <a:ext cx="8640762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  «Социальная поддержка населения городского округа Красноуфимск» на 2016 -2024 годы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5283158"/>
              </p:ext>
            </p:extLst>
          </p:nvPr>
        </p:nvGraphicFramePr>
        <p:xfrm>
          <a:off x="-180527" y="2636912"/>
          <a:ext cx="916419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554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11869"/>
            <a:ext cx="2869034" cy="1872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91" y="1409700"/>
            <a:ext cx="2727921" cy="1874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41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368612"/>
              </p:ext>
            </p:extLst>
          </p:nvPr>
        </p:nvGraphicFramePr>
        <p:xfrm>
          <a:off x="179512" y="1154113"/>
          <a:ext cx="8858250" cy="5345854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69550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032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0267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Основные расходы в 2022 году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Сумма, тыс. руб.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25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Предоставление поддержки социально ориентированным  некоммерческим организациям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378,5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Обеспечение физической и информационной доступности общественно - значимых учреждений (установка пандусов, поручней, кнопок вызова и т.п.)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363,9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Организация и проведение мероприятий для отдельных категорий граждан  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165,7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Профилактика наркомании и ВИЧ-инфекции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102,8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Профилактика туберкулеза на территории городского округа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78,5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Оказание материальной помощи отдельным категориям граждан 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193,3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89687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Обеспечение служебными жилыми помещениями специалистов с высшим медицинским образованием (по наиболее востребованным специальностям) прибывших для работы в учреждения здравоохранения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185,7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979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Вакцинация и ревакцинация обучающихся муниципальных общеобразовательных учреждений против клещевого энцефалита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176,4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97913">
                <a:tc>
                  <a:txBody>
                    <a:bodyPr/>
                    <a:lstStyle/>
                    <a:p>
                      <a:pPr marL="0" algn="l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Формирование, в том числе путем приобретения жилых помещений, муниципального служебного фонда для специалистов с высшим образованием по наиболее востребованным специальностям</a:t>
                      </a:r>
                      <a:endParaRPr kumimoji="0" lang="ru-RU" sz="14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7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25 491,0</a:t>
                      </a:r>
                      <a:endParaRPr kumimoji="0" lang="ru-RU" sz="17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9" marR="68589" marT="0" marB="0"/>
                </a:tc>
              </a:tr>
            </a:tbl>
          </a:graphicData>
        </a:graphic>
      </p:graphicFrame>
      <p:pic>
        <p:nvPicPr>
          <p:cNvPr id="66594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635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95" name="Прямоугольник 1"/>
          <p:cNvSpPr>
            <a:spLocks noChangeArrowheads="1"/>
          </p:cNvSpPr>
          <p:nvPr/>
        </p:nvSpPr>
        <p:spPr bwMode="auto">
          <a:xfrm>
            <a:off x="1187450" y="195263"/>
            <a:ext cx="7705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 «Социальная поддержка населения городского округа Красноуфимск» на 2016 -2024 годы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>
            <a:spLocks noChangeArrowheads="1"/>
          </p:cNvSpPr>
          <p:nvPr/>
        </p:nvSpPr>
        <p:spPr bwMode="auto">
          <a:xfrm>
            <a:off x="346075" y="115888"/>
            <a:ext cx="86407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«Обеспечение безопасности </a:t>
            </a:r>
            <a:endParaRPr lang="en-US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 населения городского округа Красноуфимск»</a:t>
            </a:r>
            <a:endParaRPr lang="en-US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2016 - 2022 годы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587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1480864"/>
              </p:ext>
            </p:extLst>
          </p:nvPr>
        </p:nvGraphicFramePr>
        <p:xfrm>
          <a:off x="-177800" y="2641600"/>
          <a:ext cx="9164638" cy="363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7589" name="TextBox 5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руб.):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pbs.twimg.com/media/DLrPqylW4AE-JBk.jpg:lar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72"/>
          <a:stretch/>
        </p:blipFill>
        <p:spPr bwMode="auto">
          <a:xfrm>
            <a:off x="2771800" y="1412776"/>
            <a:ext cx="2054002" cy="2144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3688" y="1412776"/>
            <a:ext cx="3741699" cy="2144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50" y="1412776"/>
            <a:ext cx="2376264" cy="2128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153988"/>
            <a:ext cx="7874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Прямоугольник 5"/>
          <p:cNvSpPr>
            <a:spLocks noChangeArrowheads="1"/>
          </p:cNvSpPr>
          <p:nvPr/>
        </p:nvSpPr>
        <p:spPr bwMode="auto">
          <a:xfrm>
            <a:off x="1403648" y="153988"/>
            <a:ext cx="7416824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жизнедеятельности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городского округа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Красноуфимск» на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2016 - 2022 годы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3427" y="1268760"/>
            <a:ext cx="877106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 в 2022 году: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«Профилактика правонарушений в общественных местах. Безопасность дорожного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движения»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61,1 тыс. руб.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4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«Профилактика алкоголизма и наркомании на территории городского округа Красноуфимск» в сумме 32,8 тыс. руб.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5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«Противодействие идеологии терроризма, предупреждение экстремизма и гармонизация межнациональных отношений» в сумме 116,8 тыс. руб. 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6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«Участие общественных объединений и населения городского округа Красноуфимск в обеспечении правопорядка в общественных местах и в работе с подростками и молодежью» в сумме 341,8 тыс. руб. 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«Противодействие терроризму, минимизация и (или) ликвидация проявлений терроризма, а также последствий чрезвычайных ситуаций и стихийных бедствий. Обеспечение пожарной безопасности» в сумме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716,3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8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«Создание и развитие на территории городского округа Красноуфимск АПК «Безопасный город» в сумме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565,7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671" name="Group 9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864522"/>
              </p:ext>
            </p:extLst>
          </p:nvPr>
        </p:nvGraphicFramePr>
        <p:xfrm>
          <a:off x="179511" y="1021163"/>
          <a:ext cx="8785102" cy="5692317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48244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78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80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07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663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259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Показатели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2021 год оценка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2022 год прогноз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2023 год прогноз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2024 год прогноз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6048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Численность постоянного населения (на начало года), чел.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38 000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37 700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37 400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37 200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70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Доходы населения всего, млн. руб.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8 468,9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8 722,9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8 984,6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9 254,2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74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из них: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 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 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487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Доходы </a:t>
                      </a:r>
                      <a:r>
                        <a:rPr lang="ru-RU" sz="1600" b="1" dirty="0">
                          <a:effectLst/>
                        </a:rPr>
                        <a:t>от предпринимательской деятельности, млн. руб.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372,2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383,4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394,9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406,8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274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Оплата </a:t>
                      </a:r>
                      <a:r>
                        <a:rPr lang="ru-RU" sz="1600" b="1" dirty="0">
                          <a:effectLst/>
                        </a:rPr>
                        <a:t>труда, млн. руб.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4 661,8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4 801,6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4 945,7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5 094,1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70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</a:t>
                      </a:r>
                      <a:r>
                        <a:rPr lang="ru-RU" sz="1600" b="1" dirty="0" smtClean="0">
                          <a:effectLst/>
                        </a:rPr>
                        <a:t>оциальные </a:t>
                      </a:r>
                      <a:r>
                        <a:rPr lang="ru-RU" sz="1600" b="1" dirty="0">
                          <a:effectLst/>
                        </a:rPr>
                        <a:t>выплаты, млн. руб.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3 139,1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3 393,4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3 645,0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3 888,4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487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Среднедушевые денежные доходы (в месяц), руб./чел.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18 645,7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19 358,5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20 072,9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20 786,5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823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Оборот организаций (по полному кругу) по видам экономической деятельности всего, млн. руб. 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10 249,7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10 762,2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11 300,3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11 865,3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6823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Объем инвестиций в основной капитал за счет всех источников финансирования, всего, млн. руб.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767,0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843,7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928,1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1 020,9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6823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Оборот розничной торговли в ценах соответствующего периода, млн. руб.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4 766,0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5 080,5</a:t>
                      </a:r>
                      <a:endParaRPr lang="ru-RU" sz="14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5 415,6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5 767,3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8748" name="Прямоугольник 2"/>
          <p:cNvSpPr>
            <a:spLocks noChangeArrowheads="1"/>
          </p:cNvSpPr>
          <p:nvPr/>
        </p:nvSpPr>
        <p:spPr bwMode="auto">
          <a:xfrm>
            <a:off x="827088" y="355600"/>
            <a:ext cx="7993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прогноза социально-экономического развития ГО Красноуфимск </a:t>
            </a:r>
          </a:p>
        </p:txBody>
      </p:sp>
      <p:pic>
        <p:nvPicPr>
          <p:cNvPr id="28749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/>
          <p:cNvSpPr>
            <a:spLocks noChangeArrowheads="1"/>
          </p:cNvSpPr>
          <p:nvPr/>
        </p:nvSpPr>
        <p:spPr bwMode="auto">
          <a:xfrm>
            <a:off x="971550" y="254000"/>
            <a:ext cx="80152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 Формирование современной городской среды на территории городского округа Красноуфимск на 2018-2024 годы»</a:t>
            </a:r>
            <a:endParaRPr lang="en-US" alt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635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0438563"/>
              </p:ext>
            </p:extLst>
          </p:nvPr>
        </p:nvGraphicFramePr>
        <p:xfrm>
          <a:off x="285749" y="2132856"/>
          <a:ext cx="7085013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9637" name="TextBox 5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руб.):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950" y="1350963"/>
            <a:ext cx="532814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общественной территории «Ул. Советская в границах от ул. Бульварная до ул. Ленина с прилегающими территориями, центральной площади и пешеходной зоны по улице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Мизерова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 сумме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30 460,3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400" dirty="0"/>
          </a:p>
          <a:p>
            <a:pPr marL="285750" indent="-285750">
              <a:buFontTx/>
              <a:buChar char="-"/>
              <a:defRPr/>
            </a:pP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1375913"/>
            <a:ext cx="3219470" cy="4861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8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269576827"/>
              </p:ext>
            </p:extLst>
          </p:nvPr>
        </p:nvGraphicFramePr>
        <p:xfrm>
          <a:off x="258763" y="1647825"/>
          <a:ext cx="8639175" cy="4840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0659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1125"/>
            <a:ext cx="7858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Заголовок 2"/>
          <p:cNvSpPr>
            <a:spLocks noGrp="1"/>
          </p:cNvSpPr>
          <p:nvPr>
            <p:ph type="title"/>
          </p:nvPr>
        </p:nvSpPr>
        <p:spPr>
          <a:xfrm>
            <a:off x="301625" y="228600"/>
            <a:ext cx="8734425" cy="758825"/>
          </a:xfrm>
        </p:spPr>
        <p:txBody>
          <a:bodyPr/>
          <a:lstStyle/>
          <a:p>
            <a:r>
              <a:rPr lang="ru-RU" altLang="ru-RU">
                <a:solidFill>
                  <a:schemeClr val="tx2"/>
                </a:solidFill>
              </a:rPr>
              <a:t>      </a:t>
            </a:r>
            <a:br>
              <a:rPr lang="ru-RU" altLang="ru-RU">
                <a:solidFill>
                  <a:schemeClr val="tx2"/>
                </a:solidFill>
              </a:rPr>
            </a:br>
            <a:r>
              <a:rPr lang="ru-RU" altLang="ru-RU">
                <a:solidFill>
                  <a:schemeClr val="tx2"/>
                </a:solidFill>
              </a:rPr>
              <a:t>      Непрограммные направления расходов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Прямоугольник 2"/>
          <p:cNvSpPr>
            <a:spLocks noChangeArrowheads="1"/>
          </p:cNvSpPr>
          <p:nvPr/>
        </p:nvSpPr>
        <p:spPr bwMode="auto">
          <a:xfrm>
            <a:off x="717550" y="509588"/>
            <a:ext cx="7993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с учетом интересов целевых групп </a:t>
            </a:r>
          </a:p>
        </p:txBody>
      </p:sp>
      <p:pic>
        <p:nvPicPr>
          <p:cNvPr id="71683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295954"/>
              </p:ext>
            </p:extLst>
          </p:nvPr>
        </p:nvGraphicFramePr>
        <p:xfrm>
          <a:off x="179388" y="1341438"/>
          <a:ext cx="8785101" cy="532792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5924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8012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8223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Наименование  целевой группы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Числен-ность целевой группы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Предлагаемые меры поддержки за счет средств бюджета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Планируемый объем расходов на поддержку целевой группы (тыс. руб.)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84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2022 год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3 год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4 год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413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Почетные граждане г. Красноуфимска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1 человек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ежемесячная </a:t>
                      </a: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денежная выплата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110,3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123,3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125,9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256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Ветераны, труженики тыла, реабилитированные граждане и граждане, пострадавшие от политических репрессий, и иные  категории граждан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5991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человек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компенсации расходов на оплату жилого помещения и коммунальных услуг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75 613,9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77 994,2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79 682,4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Прямоугольник 2"/>
          <p:cNvSpPr>
            <a:spLocks noChangeArrowheads="1"/>
          </p:cNvSpPr>
          <p:nvPr/>
        </p:nvSpPr>
        <p:spPr bwMode="auto">
          <a:xfrm>
            <a:off x="717550" y="509588"/>
            <a:ext cx="7993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с учетом интересов целевых групп </a:t>
            </a:r>
          </a:p>
        </p:txBody>
      </p:sp>
      <p:pic>
        <p:nvPicPr>
          <p:cNvPr id="72707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647134"/>
              </p:ext>
            </p:extLst>
          </p:nvPr>
        </p:nvGraphicFramePr>
        <p:xfrm>
          <a:off x="171973" y="1340768"/>
          <a:ext cx="8792516" cy="5354614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6718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5720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4421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4421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7889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6483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Наименование  целевой группы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Численность целевой группы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Предлагаемые меры поддержки за счет средств бюджета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Планируемый объем расходов на поддержку целевой группы (тыс. руб.)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87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2022 год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3 год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4 год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043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Пользователи жилого помещения в государственном или муниципальном жилищном фонде и другие наниматели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1 032 семьи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субсидии на оплату жилого помещения и коммунальных услуг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29 853,6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31 047,7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32 310,5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072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Граждане, попавшие в трудную жизненную ситуацию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66 человек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материальная помощь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193,3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221,7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213,1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Прямоугольник 2"/>
          <p:cNvSpPr>
            <a:spLocks noChangeArrowheads="1"/>
          </p:cNvSpPr>
          <p:nvPr/>
        </p:nvSpPr>
        <p:spPr bwMode="auto">
          <a:xfrm>
            <a:off x="717550" y="509588"/>
            <a:ext cx="7993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с учетом интересов целевых групп </a:t>
            </a:r>
          </a:p>
        </p:txBody>
      </p:sp>
      <p:pic>
        <p:nvPicPr>
          <p:cNvPr id="72707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771242"/>
              </p:ext>
            </p:extLst>
          </p:nvPr>
        </p:nvGraphicFramePr>
        <p:xfrm>
          <a:off x="179511" y="1412776"/>
          <a:ext cx="8784977" cy="496855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6695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50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583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4037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4349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7814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632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Наименование  целевой группы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Численность целевой группы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Предлагаемые меры поддержки за счет средств бюджета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Планируемый объем расходов на поддержку целевой группы (тыс. руб.)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53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2022 год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3 год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4 год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344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Молодые семьи </a:t>
                      </a: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1 семья</a:t>
                      </a: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социальные выплаты  на улучшение жилищных условий</a:t>
                      </a: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243,9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166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Times New Roman" panose="02020603050405020304" pitchFamily="18" charset="0"/>
                        </a:rPr>
                        <a:t>Жители ГО Красноуфимск, проживающие в домах с централизованным отоплением</a:t>
                      </a:r>
                    </a:p>
                  </a:txBody>
                  <a:tcPr marL="68566" marR="68566" marT="0" marB="0" anchor="b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Times New Roman" panose="02020603050405020304" pitchFamily="18" charset="0"/>
                        </a:rPr>
                        <a:t>17 533 человека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66" marR="68566" marT="0" marB="0" anchor="b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Times New Roman" panose="02020603050405020304" pitchFamily="18" charset="0"/>
                        </a:rPr>
                        <a:t>частичное </a:t>
                      </a: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Times New Roman" panose="02020603050405020304" pitchFamily="18" charset="0"/>
                        </a:rPr>
                        <a:t>освобождение от платы за коммунальные услуги</a:t>
                      </a:r>
                    </a:p>
                  </a:txBody>
                  <a:tcPr marL="68566" marR="68566" marT="0" marB="0" anchor="b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19 664,0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19 664,0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19 664,0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843896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41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178619"/>
              </p:ext>
            </p:extLst>
          </p:nvPr>
        </p:nvGraphicFramePr>
        <p:xfrm>
          <a:off x="179513" y="1484784"/>
          <a:ext cx="8785101" cy="5060314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69440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4109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118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Наименование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Сумма, тыс. руб.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96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Выполнение работ по обеспечению безопасности дорожного движения вблизи образовательных учреждений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13 500,0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994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Разработка проектной документации капитального ремонта автомобильных дорог ул. </a:t>
                      </a:r>
                      <a:r>
                        <a:rPr lang="ru-RU" sz="1800" dirty="0" err="1">
                          <a:effectLst/>
                        </a:rPr>
                        <a:t>Манчажская</a:t>
                      </a:r>
                      <a:r>
                        <a:rPr lang="ru-RU" sz="1800" dirty="0">
                          <a:effectLst/>
                        </a:rPr>
                        <a:t>, 8 Марта, Энгельса, Бульварная 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3 283,7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994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Разработка проектно-сметной  и рабочей документации на строительство водозабора в микрорайонах «Химчистка» и «Учхоз» 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14 000,0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996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Строительство водозабора в микрорайонах «Химчистка», «Учхоз»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5</a:t>
                      </a:r>
                      <a:r>
                        <a:rPr lang="ru-RU" sz="2000" baseline="0" dirty="0" smtClean="0">
                          <a:effectLst/>
                        </a:rPr>
                        <a:t> 000</a:t>
                      </a:r>
                      <a:r>
                        <a:rPr lang="ru-RU" sz="2000" dirty="0" smtClean="0">
                          <a:effectLst/>
                        </a:rPr>
                        <a:t>,0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996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Разработка </a:t>
                      </a:r>
                      <a:r>
                        <a:rPr lang="ru-RU" sz="1800" dirty="0" err="1">
                          <a:effectLst/>
                        </a:rPr>
                        <a:t>проектно</a:t>
                      </a:r>
                      <a:r>
                        <a:rPr lang="ru-RU" sz="1800" dirty="0">
                          <a:effectLst/>
                        </a:rPr>
                        <a:t> – сметной документации реконструкции очистных сооружений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8 661,1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98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Строительство сетей холодного водоснабжения 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2 556,8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996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Мероприятия по замене пришедших в негодность сетей водоснабжения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7</a:t>
                      </a:r>
                      <a:r>
                        <a:rPr lang="ru-RU" sz="2000" dirty="0">
                          <a:effectLst/>
                        </a:rPr>
                        <a:t> 860,4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3762" name="Прямоугольник 2"/>
          <p:cNvSpPr>
            <a:spLocks noChangeArrowheads="1"/>
          </p:cNvSpPr>
          <p:nvPr/>
        </p:nvSpPr>
        <p:spPr bwMode="auto">
          <a:xfrm>
            <a:off x="1187450" y="458788"/>
            <a:ext cx="7272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социально-значимых проектов в  2022 году </a:t>
            </a:r>
          </a:p>
        </p:txBody>
      </p:sp>
      <p:pic>
        <p:nvPicPr>
          <p:cNvPr id="73763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635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41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281650"/>
              </p:ext>
            </p:extLst>
          </p:nvPr>
        </p:nvGraphicFramePr>
        <p:xfrm>
          <a:off x="35166" y="836712"/>
          <a:ext cx="8929322" cy="5969848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69823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69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20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Наименование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Сумма, тыс. руб.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723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Создание новых мест (площадок) сбора твердых коммунальных отходов и содержание ранее созданных мест сбора твердых коммунальных отходов на территории городского округа Красноуфимск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Georgia" panose="02040502050405020303" pitchFamily="18" charset="0"/>
                        </a:rPr>
                        <a:t>2 694,0</a:t>
                      </a:r>
                      <a:endParaRPr lang="ru-RU" sz="20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6150">
                <a:tc>
                  <a:txBody>
                    <a:bodyPr/>
                    <a:lstStyle/>
                    <a:p>
                      <a:pPr marL="0" algn="just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Благоустройство общественной территории  "Ул. Советская в границах от ул. Бульварная до ул. Ленина с прилегающими территориями, центральной площади и пешеходной зоны по улице </a:t>
                      </a:r>
                      <a:r>
                        <a:rPr kumimoji="0"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Мизерова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endParaRPr kumimoji="0"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30 460,3</a:t>
                      </a:r>
                      <a:endParaRPr lang="ru-RU" sz="20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3617">
                <a:tc>
                  <a:txBody>
                    <a:bodyPr/>
                    <a:lstStyle/>
                    <a:p>
                      <a:pPr marL="0" algn="just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Переселение граждан из аварийного жилищного фонда</a:t>
                      </a:r>
                      <a:endParaRPr kumimoji="0"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2 991,6</a:t>
                      </a:r>
                      <a:endParaRPr lang="ru-RU" sz="20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73303">
                <a:tc>
                  <a:txBody>
                    <a:bodyPr/>
                    <a:lstStyle/>
                    <a:p>
                      <a:pPr marL="0" algn="just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Строительство объекта «Среднее общеобразовательное учреждение на 550 мест в г. Красноуфимске Свердловской области» </a:t>
                      </a:r>
                      <a:endParaRPr kumimoji="0"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20 111,2</a:t>
                      </a:r>
                      <a:endParaRPr lang="ru-RU" sz="20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6086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Формирование, в том числе путем приобретения жилых помещений, муниципального служебного фонда для специалистов с высшим образованием по наиболее востребованным специальностям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25 491,0</a:t>
                      </a:r>
                      <a:endParaRPr lang="ru-RU" sz="20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3933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Социальные выплаты молодым семьям на улучшение жилищных условий, региональная поддержка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243,9</a:t>
                      </a:r>
                      <a:endParaRPr lang="ru-RU" sz="20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3762" name="Прямоугольник 2"/>
          <p:cNvSpPr>
            <a:spLocks noChangeArrowheads="1"/>
          </p:cNvSpPr>
          <p:nvPr/>
        </p:nvSpPr>
        <p:spPr bwMode="auto">
          <a:xfrm>
            <a:off x="1187450" y="458788"/>
            <a:ext cx="7272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социально-значимых проектов в  2022 году </a:t>
            </a:r>
          </a:p>
        </p:txBody>
      </p:sp>
      <p:pic>
        <p:nvPicPr>
          <p:cNvPr id="73763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635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28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41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548086"/>
              </p:ext>
            </p:extLst>
          </p:nvPr>
        </p:nvGraphicFramePr>
        <p:xfrm>
          <a:off x="107504" y="1340767"/>
          <a:ext cx="8893050" cy="5256585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69823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107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454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Наименование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Сумма, тыс. руб.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659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Подготовка образовательных учреждений к новому учебному году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+mn-lt"/>
                          <a:ea typeface="+mn-ea"/>
                        </a:rPr>
                        <a:t>3</a:t>
                      </a:r>
                      <a:r>
                        <a:rPr lang="ru-RU" sz="2000" baseline="0" dirty="0" smtClean="0">
                          <a:effectLst/>
                          <a:latin typeface="+mn-lt"/>
                          <a:ea typeface="+mn-ea"/>
                        </a:rPr>
                        <a:t> 935,3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Обеспечение мероприятий по антитеррористической безопасности и лицензированная охрана в образовательных учреждениях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32</a:t>
                      </a:r>
                      <a:r>
                        <a:rPr lang="ru-RU" sz="2000" baseline="0" dirty="0" smtClean="0">
                          <a:effectLst/>
                        </a:rPr>
                        <a:t> 862,9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241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Капитальный ремонт, приведение в соответствие с требованиями пожарной безопасности и санитарного законодательства зданий и сооружений образовательных организаций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+mn-lt"/>
                          <a:ea typeface="+mn-ea"/>
                        </a:rPr>
                        <a:t>7</a:t>
                      </a:r>
                      <a:r>
                        <a:rPr lang="ru-RU" sz="2000" baseline="0" dirty="0" smtClean="0">
                          <a:effectLst/>
                          <a:latin typeface="+mn-lt"/>
                          <a:ea typeface="+mn-ea"/>
                        </a:rPr>
                        <a:t> 195,2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Создание центров  «Точка роста»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6 000,0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Создание в образовательных организациях условий для получения детьми-инвалидами качественного образования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1 </a:t>
                      </a:r>
                      <a:r>
                        <a:rPr lang="ru-RU" sz="2000" dirty="0" smtClean="0">
                          <a:effectLst/>
                        </a:rPr>
                        <a:t>980,0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 мероприятий по оборудованию спортивных площадок в общеобразовательных организациях</a:t>
                      </a:r>
                      <a:endParaRPr kumimoji="0"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17 670,7</a:t>
                      </a:r>
                      <a:endParaRPr kumimoji="0" lang="ru-RU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73762" name="Прямоугольник 2"/>
          <p:cNvSpPr>
            <a:spLocks noChangeArrowheads="1"/>
          </p:cNvSpPr>
          <p:nvPr/>
        </p:nvSpPr>
        <p:spPr bwMode="auto">
          <a:xfrm>
            <a:off x="1187450" y="458788"/>
            <a:ext cx="7272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социально-значимых проектов в  2022 году </a:t>
            </a:r>
          </a:p>
        </p:txBody>
      </p:sp>
      <p:pic>
        <p:nvPicPr>
          <p:cNvPr id="73763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635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73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Прямоугольник 1"/>
          <p:cNvSpPr>
            <a:spLocks noChangeArrowheads="1"/>
          </p:cNvSpPr>
          <p:nvPr/>
        </p:nvSpPr>
        <p:spPr bwMode="auto">
          <a:xfrm>
            <a:off x="2124075" y="333375"/>
            <a:ext cx="586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>
                <a:latin typeface="Times New Roman" panose="02020603050405020304" pitchFamily="18" charset="0"/>
              </a:rPr>
              <a:t>Муниципальный</a:t>
            </a:r>
            <a:r>
              <a:rPr lang="ru-RU" altLang="ru-RU"/>
              <a:t> </a:t>
            </a:r>
            <a:r>
              <a:rPr lang="ru-RU" altLang="ru-RU" b="1">
                <a:latin typeface="Times New Roman" panose="02020603050405020304" pitchFamily="18" charset="0"/>
              </a:rPr>
              <a:t>долг городского </a:t>
            </a:r>
          </a:p>
          <a:p>
            <a:pPr algn="ctr"/>
            <a:r>
              <a:rPr lang="ru-RU" altLang="ru-RU" b="1">
                <a:latin typeface="Times New Roman" panose="02020603050405020304" pitchFamily="18" charset="0"/>
              </a:rPr>
              <a:t>округа Красноуфимск</a:t>
            </a:r>
          </a:p>
        </p:txBody>
      </p:sp>
      <p:pic>
        <p:nvPicPr>
          <p:cNvPr id="75779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7858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308100"/>
            <a:ext cx="286543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3429000"/>
            <a:ext cx="52546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3429000"/>
            <a:ext cx="5238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88" y="4510335"/>
            <a:ext cx="2717142" cy="1726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908097333"/>
              </p:ext>
            </p:extLst>
          </p:nvPr>
        </p:nvGraphicFramePr>
        <p:xfrm>
          <a:off x="2555776" y="1308100"/>
          <a:ext cx="6588224" cy="5073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7858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Прямоугольник 2"/>
          <p:cNvSpPr>
            <a:spLocks noChangeArrowheads="1"/>
          </p:cNvSpPr>
          <p:nvPr/>
        </p:nvSpPr>
        <p:spPr bwMode="auto">
          <a:xfrm>
            <a:off x="179388" y="1412875"/>
            <a:ext cx="8856662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ru-RU" sz="2000" b="1" dirty="0"/>
          </a:p>
          <a:p>
            <a:pPr algn="ctr"/>
            <a:r>
              <a:rPr lang="ru-RU" sz="2000" b="1" dirty="0" smtClean="0"/>
              <a:t>Бюджет для граждан подготовлен Администрацией ГО Красноуфимск и Финансовым управлением администрации ГО Красноуфимск</a:t>
            </a:r>
          </a:p>
          <a:p>
            <a:pPr algn="ctr"/>
            <a:endParaRPr lang="ru-RU" sz="2000" b="1" dirty="0"/>
          </a:p>
          <a:p>
            <a:pPr algn="ctr"/>
            <a:r>
              <a:rPr lang="ru-RU" sz="2000" b="1" dirty="0" smtClean="0"/>
              <a:t>Решение </a:t>
            </a:r>
            <a:r>
              <a:rPr lang="ru-RU" sz="2000" b="1" dirty="0"/>
              <a:t>Думы ГО Красноуфимск «О бюджете ГО Красноуфимск на  </a:t>
            </a:r>
            <a:r>
              <a:rPr lang="ru-RU" sz="2000" b="1" dirty="0" smtClean="0"/>
              <a:t>2022 </a:t>
            </a:r>
            <a:r>
              <a:rPr lang="ru-RU" sz="2000" b="1" dirty="0"/>
              <a:t>год  и плановый период </a:t>
            </a:r>
            <a:r>
              <a:rPr lang="ru-RU" sz="2000" b="1" dirty="0" smtClean="0"/>
              <a:t>2023 </a:t>
            </a:r>
            <a:r>
              <a:rPr lang="ru-RU" sz="2000" b="1" dirty="0"/>
              <a:t>и  </a:t>
            </a:r>
            <a:r>
              <a:rPr lang="ru-RU" sz="2000" b="1" dirty="0" smtClean="0"/>
              <a:t>2024 </a:t>
            </a:r>
            <a:r>
              <a:rPr lang="ru-RU" sz="2000" b="1" dirty="0"/>
              <a:t>годов» с приложениями </a:t>
            </a:r>
            <a:r>
              <a:rPr lang="ru-RU" sz="2000" b="1" dirty="0" smtClean="0"/>
              <a:t>размещено </a:t>
            </a:r>
            <a:r>
              <a:rPr lang="ru-RU" sz="2000" b="1" dirty="0"/>
              <a:t>на сайте </a:t>
            </a:r>
            <a:r>
              <a:rPr lang="ru-RU" sz="2000" b="1" dirty="0" smtClean="0"/>
              <a:t>Администрации </a:t>
            </a:r>
            <a:r>
              <a:rPr lang="ru-RU" sz="2000" b="1" dirty="0"/>
              <a:t>ГО Красноуфимск go-kruf.midural.ru</a:t>
            </a:r>
          </a:p>
          <a:p>
            <a:pPr algn="ctr"/>
            <a:endParaRPr lang="ru-RU" sz="2000" b="1" dirty="0"/>
          </a:p>
        </p:txBody>
      </p:sp>
      <p:pic>
        <p:nvPicPr>
          <p:cNvPr id="7680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4076700"/>
            <a:ext cx="3852862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B6AD5D-63CE-4744-AACE-685378A2433E}" type="slidenum">
              <a:rPr lang="ru-RU" smtClean="0"/>
              <a:pPr>
                <a:defRPr/>
              </a:pPr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52459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626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219651"/>
              </p:ext>
            </p:extLst>
          </p:nvPr>
        </p:nvGraphicFramePr>
        <p:xfrm>
          <a:off x="179512" y="1412776"/>
          <a:ext cx="8784975" cy="5256583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7692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31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7756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5350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5350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0137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Показатель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2021 год</a:t>
                      </a:r>
                      <a:br>
                        <a:rPr lang="ru-RU" sz="1600" b="1" dirty="0">
                          <a:effectLst/>
                        </a:rPr>
                      </a:br>
                      <a:r>
                        <a:rPr lang="ru-RU" sz="1600" b="1" dirty="0" err="1">
                          <a:effectLst/>
                        </a:rPr>
                        <a:t>первоначаль-ный</a:t>
                      </a:r>
                      <a:r>
                        <a:rPr lang="ru-RU" sz="1600" b="1" dirty="0">
                          <a:effectLst/>
                        </a:rPr>
                        <a:t> план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 b="1">
                          <a:effectLst/>
                        </a:rPr>
                        <a:t>2022 год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 b="1">
                          <a:effectLst/>
                        </a:rPr>
                        <a:t>2023 год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 b="1">
                          <a:effectLst/>
                        </a:rPr>
                        <a:t>2024 год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765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Доходы, всего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1 697 017,1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1 </a:t>
                      </a:r>
                      <a:r>
                        <a:rPr lang="ru-RU" sz="1600" b="1" dirty="0" smtClean="0">
                          <a:effectLst/>
                        </a:rPr>
                        <a:t>808 558,3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1 </a:t>
                      </a:r>
                      <a:r>
                        <a:rPr lang="ru-RU" sz="1600" b="1" dirty="0" smtClean="0">
                          <a:effectLst/>
                        </a:rPr>
                        <a:t>671 028,5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1 </a:t>
                      </a:r>
                      <a:r>
                        <a:rPr lang="ru-RU" sz="1600" b="1" dirty="0" smtClean="0">
                          <a:effectLst/>
                        </a:rPr>
                        <a:t>665 493,0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137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Налоговые и неналоговые доходы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630 549,2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607 895,2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624 798,4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641 772,0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137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</a:rPr>
                        <a:t>Безвозмезд-ные</a:t>
                      </a:r>
                      <a:r>
                        <a:rPr lang="ru-RU" sz="1600" b="1" baseline="0" dirty="0">
                          <a:effectLst/>
                        </a:rPr>
                        <a:t> </a:t>
                      </a:r>
                      <a:r>
                        <a:rPr lang="ru-RU" sz="1600" b="1" dirty="0">
                          <a:effectLst/>
                        </a:rPr>
                        <a:t>поступления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1 066 467,9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1 </a:t>
                      </a:r>
                      <a:r>
                        <a:rPr lang="ru-RU" sz="1600" b="1" dirty="0" smtClean="0">
                          <a:effectLst/>
                        </a:rPr>
                        <a:t>200 663,1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1 046 230,1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1 023 721,0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765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Расходы, всего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1 717 966,5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  1 </a:t>
                      </a:r>
                      <a:r>
                        <a:rPr lang="ru-RU" sz="1600" b="1" dirty="0" smtClean="0">
                          <a:effectLst/>
                        </a:rPr>
                        <a:t>855 729,0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1 </a:t>
                      </a:r>
                      <a:r>
                        <a:rPr lang="ru-RU" sz="1600" b="1" dirty="0" smtClean="0">
                          <a:effectLst/>
                        </a:rPr>
                        <a:t>699 651,1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1 </a:t>
                      </a:r>
                      <a:r>
                        <a:rPr lang="ru-RU" sz="1600" b="1" dirty="0" smtClean="0">
                          <a:effectLst/>
                        </a:rPr>
                        <a:t>673 292,7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621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Дефицит (–)/ профицит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     -20 949,4</a:t>
                      </a:r>
                      <a:endParaRPr lang="ru-RU" sz="16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-47 170,7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  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-28 </a:t>
                      </a:r>
                      <a:r>
                        <a:rPr lang="ru-RU" sz="1600" b="1" dirty="0" smtClean="0">
                          <a:effectLst/>
                        </a:rPr>
                        <a:t>622,6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-7 799,7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9699" name="Прямоугольник 2"/>
          <p:cNvSpPr>
            <a:spLocks noChangeArrowheads="1"/>
          </p:cNvSpPr>
          <p:nvPr/>
        </p:nvSpPr>
        <p:spPr bwMode="auto">
          <a:xfrm>
            <a:off x="539750" y="233363"/>
            <a:ext cx="7993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</a:t>
            </a:r>
          </a:p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 Красноуфимск на 20</a:t>
            </a: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2-20</a:t>
            </a: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годы</a:t>
            </a:r>
          </a:p>
        </p:txBody>
      </p:sp>
      <p:pic>
        <p:nvPicPr>
          <p:cNvPr id="29700" name="Рисунок 7" descr="1410339261_allday_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7235825" y="1341438"/>
            <a:ext cx="1152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Прямоугольник 1"/>
          <p:cNvSpPr>
            <a:spLocks noChangeArrowheads="1"/>
          </p:cNvSpPr>
          <p:nvPr/>
        </p:nvSpPr>
        <p:spPr bwMode="auto">
          <a:xfrm>
            <a:off x="3154363" y="404813"/>
            <a:ext cx="307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/>
              <a:t>Контактная информация</a:t>
            </a:r>
          </a:p>
        </p:txBody>
      </p:sp>
      <p:sp>
        <p:nvSpPr>
          <p:cNvPr id="71683" name="Прямоугольник 2"/>
          <p:cNvSpPr>
            <a:spLocks noChangeArrowheads="1"/>
          </p:cNvSpPr>
          <p:nvPr/>
        </p:nvSpPr>
        <p:spPr bwMode="auto">
          <a:xfrm>
            <a:off x="342230" y="1456903"/>
            <a:ext cx="54721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Финансового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Андронова Валентина Владимировна</a:t>
            </a:r>
          </a:p>
        </p:txBody>
      </p:sp>
      <p:sp>
        <p:nvSpPr>
          <p:cNvPr id="71684" name="Прямоугольник 3"/>
          <p:cNvSpPr>
            <a:spLocks noChangeArrowheads="1"/>
          </p:cNvSpPr>
          <p:nvPr/>
        </p:nvSpPr>
        <p:spPr bwMode="auto">
          <a:xfrm>
            <a:off x="342230" y="2103016"/>
            <a:ext cx="6678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Адрес: 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Красноуфимск ул. Советская 25, каб. 219</a:t>
            </a:r>
          </a:p>
        </p:txBody>
      </p:sp>
      <p:sp>
        <p:nvSpPr>
          <p:cNvPr id="71685" name="Прямоугольник 5"/>
          <p:cNvSpPr>
            <a:spLocks noChangeArrowheads="1"/>
          </p:cNvSpPr>
          <p:nvPr/>
        </p:nvSpPr>
        <p:spPr bwMode="auto">
          <a:xfrm>
            <a:off x="413668" y="2823741"/>
            <a:ext cx="6678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Телефон, Факс: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5-08-78</a:t>
            </a:r>
          </a:p>
        </p:txBody>
      </p:sp>
      <p:sp>
        <p:nvSpPr>
          <p:cNvPr id="71686" name="Прямоугольник 6"/>
          <p:cNvSpPr>
            <a:spLocks noChangeArrowheads="1"/>
          </p:cNvSpPr>
          <p:nvPr/>
        </p:nvSpPr>
        <p:spPr bwMode="auto">
          <a:xfrm>
            <a:off x="413668" y="3617491"/>
            <a:ext cx="6616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 электронной почты: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fin-upr-krsk@yandex.ru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687" name="Прямоугольник 7"/>
          <p:cNvSpPr>
            <a:spLocks noChangeArrowheads="1"/>
          </p:cNvSpPr>
          <p:nvPr/>
        </p:nvSpPr>
        <p:spPr bwMode="auto">
          <a:xfrm>
            <a:off x="485105" y="5057353"/>
            <a:ext cx="59055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работы: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8:30 до 17:45 (Пт. до 16:30)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Перерыв на обед с 13 до 14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Выходные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Вс.</a:t>
            </a:r>
          </a:p>
        </p:txBody>
      </p:sp>
      <p:pic>
        <p:nvPicPr>
          <p:cNvPr id="71688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9388"/>
            <a:ext cx="849312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9E9C87-3263-451A-BC0D-B9FF617B2241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48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ъект 1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algn="ctr"/>
            <a:endParaRPr lang="ru-RU" sz="6000" smtClean="0"/>
          </a:p>
          <a:p>
            <a:pPr algn="ctr"/>
            <a:r>
              <a:rPr lang="ru-RU" sz="6000" smtClean="0"/>
              <a:t>Спасибо за внимание!</a:t>
            </a:r>
          </a:p>
        </p:txBody>
      </p:sp>
      <p:pic>
        <p:nvPicPr>
          <p:cNvPr id="77827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28600"/>
            <a:ext cx="78581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B6AD5D-63CE-4744-AACE-685378A2433E}" type="slidenum">
              <a:rPr lang="ru-RU" smtClean="0"/>
              <a:pPr>
                <a:defRPr/>
              </a:pPr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60123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117725" y="260350"/>
            <a:ext cx="49672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доходов и расходов городского</a:t>
            </a:r>
          </a:p>
          <a:p>
            <a:pPr algn="ctr" eaLnBrk="1" hangingPunct="1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за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20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годы, тыс. руб.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2342393"/>
              </p:ext>
            </p:extLst>
          </p:nvPr>
        </p:nvGraphicFramePr>
        <p:xfrm>
          <a:off x="179512" y="1397000"/>
          <a:ext cx="8784976" cy="5272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9E9C87-3263-451A-BC0D-B9FF617B2241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56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2336800" y="260350"/>
            <a:ext cx="45275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дефицита (профицита)</a:t>
            </a:r>
          </a:p>
          <a:p>
            <a:pPr algn="ctr" eaLnBrk="1" hangingPunct="1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за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20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 тыс. руб.</a:t>
            </a:r>
          </a:p>
        </p:txBody>
      </p:sp>
      <p:pic>
        <p:nvPicPr>
          <p:cNvPr id="22532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361304189"/>
              </p:ext>
            </p:extLst>
          </p:nvPr>
        </p:nvGraphicFramePr>
        <p:xfrm>
          <a:off x="179512" y="1397000"/>
          <a:ext cx="8784976" cy="5272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9E9C87-3263-451A-BC0D-B9FF617B2241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64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Box 33"/>
          <p:cNvSpPr txBox="1">
            <a:spLocks noChangeArrowheads="1"/>
          </p:cNvSpPr>
          <p:nvPr/>
        </p:nvSpPr>
        <p:spPr bwMode="auto">
          <a:xfrm>
            <a:off x="1114425" y="260350"/>
            <a:ext cx="68056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бюджете ГО Красноуфимск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2-2024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сравнении с другими муниципальными образованиями</a:t>
            </a:r>
          </a:p>
        </p:txBody>
      </p:sp>
      <p:pic>
        <p:nvPicPr>
          <p:cNvPr id="23557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542095916"/>
              </p:ext>
            </p:extLst>
          </p:nvPr>
        </p:nvGraphicFramePr>
        <p:xfrm>
          <a:off x="285750" y="1397000"/>
          <a:ext cx="8606730" cy="5200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9E9C87-3263-451A-BC0D-B9FF617B2241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52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фициальная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ерая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10757</TotalTime>
  <Words>3745</Words>
  <Application>Microsoft Office PowerPoint</Application>
  <PresentationFormat>Экран (4:3)</PresentationFormat>
  <Paragraphs>617</Paragraphs>
  <Slides>61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61</vt:i4>
      </vt:variant>
    </vt:vector>
  </HeadingPairs>
  <TitlesOfParts>
    <vt:vector size="69" baseType="lpstr">
      <vt:lpstr>Arial</vt:lpstr>
      <vt:lpstr>Calibri</vt:lpstr>
      <vt:lpstr>Georgia</vt:lpstr>
      <vt:lpstr>Times New Roman</vt:lpstr>
      <vt:lpstr>Wingdings</vt:lpstr>
      <vt:lpstr>Wingdings 2</vt:lpstr>
      <vt:lpstr>Официальная</vt:lpstr>
      <vt:lpstr>1_Официальная</vt:lpstr>
      <vt:lpstr>Презентация PowerPoint</vt:lpstr>
      <vt:lpstr>       Описание административно-территориального деления городского округа Красноуфимск</vt:lpstr>
      <vt:lpstr>Основные понятия</vt:lpstr>
      <vt:lpstr>Стадии бюджетного процесса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Программные и непрограммные расходы в  2022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Непрограммные направления расходов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VR</dc:creator>
  <cp:lastModifiedBy>User</cp:lastModifiedBy>
  <cp:revision>1084</cp:revision>
  <cp:lastPrinted>2021-11-23T07:59:06Z</cp:lastPrinted>
  <dcterms:created xsi:type="dcterms:W3CDTF">2014-11-27T04:32:35Z</dcterms:created>
  <dcterms:modified xsi:type="dcterms:W3CDTF">2022-01-18T06:20:41Z</dcterms:modified>
</cp:coreProperties>
</file>